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85"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44"/>
    <p:restoredTop sz="94621"/>
  </p:normalViewPr>
  <p:slideViewPr>
    <p:cSldViewPr snapToGrid="0">
      <p:cViewPr varScale="1">
        <p:scale>
          <a:sx n="108" d="100"/>
          <a:sy n="108" d="100"/>
        </p:scale>
        <p:origin x="2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6/1/23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6/1/23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6/1/23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6/1/23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6/1/23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6/1/23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6/1/23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6/1/23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6/1/23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6/1/23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6/1/23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6/1/23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6/1/23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7D6E1-FB67-7081-6A50-2DD9599AA143}"/>
              </a:ext>
            </a:extLst>
          </p:cNvPr>
          <p:cNvSpPr txBox="1"/>
          <p:nvPr/>
        </p:nvSpPr>
        <p:spPr>
          <a:xfrm>
            <a:off x="2351314" y="2410691"/>
            <a:ext cx="7655686" cy="523220"/>
          </a:xfrm>
          <a:prstGeom prst="rect">
            <a:avLst/>
          </a:prstGeom>
          <a:noFill/>
        </p:spPr>
        <p:txBody>
          <a:bodyPr wrap="none" rtlCol="0">
            <a:spAutoFit/>
          </a:bodyPr>
          <a:lstStyle/>
          <a:p>
            <a:r>
              <a:rPr lang="en-US" sz="2800" b="1" dirty="0"/>
              <a:t>Introduction to Relational Database Administrator</a:t>
            </a:r>
          </a:p>
        </p:txBody>
      </p:sp>
    </p:spTree>
    <p:extLst>
      <p:ext uri="{BB962C8B-B14F-4D97-AF65-F5344CB8AC3E}">
        <p14:creationId xmlns:p14="http://schemas.microsoft.com/office/powerpoint/2010/main" val="187853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D1DE2-1BB0-FCA9-1E17-AA4F7BB9651F}"/>
              </a:ext>
            </a:extLst>
          </p:cNvPr>
          <p:cNvPicPr>
            <a:picLocks noChangeAspect="1"/>
          </p:cNvPicPr>
          <p:nvPr/>
        </p:nvPicPr>
        <p:blipFill>
          <a:blip r:embed="rId2"/>
          <a:stretch>
            <a:fillRect/>
          </a:stretch>
        </p:blipFill>
        <p:spPr>
          <a:xfrm>
            <a:off x="167244" y="109166"/>
            <a:ext cx="6862948" cy="3500933"/>
          </a:xfrm>
          <a:prstGeom prst="rect">
            <a:avLst/>
          </a:prstGeom>
        </p:spPr>
      </p:pic>
      <p:sp>
        <p:nvSpPr>
          <p:cNvPr id="4" name="TextBox 3">
            <a:extLst>
              <a:ext uri="{FF2B5EF4-FFF2-40B4-BE49-F238E27FC236}">
                <a16:creationId xmlns:a16="http://schemas.microsoft.com/office/drawing/2014/main" id="{BF3874CB-A1E0-32F5-047C-EC5BD7697565}"/>
              </a:ext>
            </a:extLst>
          </p:cNvPr>
          <p:cNvSpPr txBox="1"/>
          <p:nvPr/>
        </p:nvSpPr>
        <p:spPr>
          <a:xfrm>
            <a:off x="167244" y="3781547"/>
            <a:ext cx="11743707" cy="296728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An </a:t>
            </a:r>
            <a:r>
              <a:rPr lang="en-CA" sz="1400" b="1" i="0" dirty="0">
                <a:solidFill>
                  <a:srgbClr val="1F1F1F"/>
                </a:solidFill>
                <a:effectLst/>
                <a:latin typeface="Source Sans Pro" panose="020B0503030403020204" pitchFamily="34" charset="0"/>
              </a:rPr>
              <a:t>instance</a:t>
            </a:r>
            <a:r>
              <a:rPr lang="en-CA" sz="1400" b="0" i="0" dirty="0">
                <a:solidFill>
                  <a:srgbClr val="1F1F1F"/>
                </a:solidFill>
                <a:effectLst/>
                <a:latin typeface="Source Sans Pro" panose="020B0503030403020204" pitchFamily="34" charset="0"/>
              </a:rPr>
              <a:t> is </a:t>
            </a:r>
            <a:r>
              <a:rPr lang="en-CA" sz="1400" b="1" i="0" dirty="0">
                <a:solidFill>
                  <a:srgbClr val="1F1F1F"/>
                </a:solidFill>
                <a:effectLst/>
                <a:latin typeface="Source Sans Pro" panose="020B0503030403020204" pitchFamily="34" charset="0"/>
              </a:rPr>
              <a:t>a logical boundary for a database </a:t>
            </a:r>
            <a:r>
              <a:rPr lang="en-CA" sz="1400" b="0" i="0" dirty="0">
                <a:solidFill>
                  <a:srgbClr val="1F1F1F"/>
                </a:solidFill>
                <a:effectLst/>
                <a:latin typeface="Source Sans Pro" panose="020B0503030403020204" pitchFamily="34" charset="0"/>
              </a:rPr>
              <a:t>or set of databases where you organize database objects and set configuration parameters.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Every database within an instance is assigned a unique name, has its own set of system catalog tables (which keep track of the objects within the database) and has its own configuration files.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can create more than one instance on the same physical server, providing a unique database server environment for each instance.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databases and other objects within one instance are isolated from those in any other instance.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can use multiple instances when you want to use one instance for a development environment and another instance for a production environment, restrict access to sensitive information, or control high-level administrative access.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Not all </a:t>
            </a:r>
            <a:r>
              <a:rPr lang="en-CA" sz="1400" b="0" i="0" dirty="0" err="1">
                <a:solidFill>
                  <a:srgbClr val="1F1F1F"/>
                </a:solidFill>
                <a:effectLst/>
                <a:latin typeface="Source Sans Pro" panose="020B0503030403020204" pitchFamily="34" charset="0"/>
              </a:rPr>
              <a:t>RDBMSes</a:t>
            </a:r>
            <a:r>
              <a:rPr lang="en-CA" sz="1400" b="0" i="0" dirty="0">
                <a:solidFill>
                  <a:srgbClr val="1F1F1F"/>
                </a:solidFill>
                <a:effectLst/>
                <a:latin typeface="Source Sans Pro" panose="020B0503030403020204" pitchFamily="34" charset="0"/>
              </a:rPr>
              <a:t> use the concept of instances, often managing database configuration information in a special database instead.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In Cloud-based </a:t>
            </a:r>
            <a:r>
              <a:rPr lang="en-CA" sz="1400" b="0" i="0" dirty="0" err="1">
                <a:solidFill>
                  <a:srgbClr val="1F1F1F"/>
                </a:solidFill>
                <a:effectLst/>
                <a:latin typeface="Source Sans Pro" panose="020B0503030403020204" pitchFamily="34" charset="0"/>
              </a:rPr>
              <a:t>RDBMSes</a:t>
            </a:r>
            <a:r>
              <a:rPr lang="en-CA" sz="1400" b="0" i="0" dirty="0">
                <a:solidFill>
                  <a:srgbClr val="1F1F1F"/>
                </a:solidFill>
                <a:effectLst/>
                <a:latin typeface="Source Sans Pro" panose="020B0503030403020204" pitchFamily="34" charset="0"/>
              </a:rPr>
              <a:t>, the term instance means a specific running copy of a service.</a:t>
            </a:r>
            <a:endParaRPr lang="en-CA" sz="1400" b="0" i="0" dirty="0">
              <a:solidFill>
                <a:srgbClr val="333333"/>
              </a:solidFill>
              <a:effectLst/>
              <a:latin typeface="OpenSans"/>
            </a:endParaRPr>
          </a:p>
        </p:txBody>
      </p:sp>
    </p:spTree>
    <p:extLst>
      <p:ext uri="{BB962C8B-B14F-4D97-AF65-F5344CB8AC3E}">
        <p14:creationId xmlns:p14="http://schemas.microsoft.com/office/powerpoint/2010/main" val="382302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1C8D1B-263F-97CB-822C-2BE65D8E92B1}"/>
              </a:ext>
            </a:extLst>
          </p:cNvPr>
          <p:cNvPicPr>
            <a:picLocks noChangeAspect="1"/>
          </p:cNvPicPr>
          <p:nvPr/>
        </p:nvPicPr>
        <p:blipFill>
          <a:blip r:embed="rId2"/>
          <a:stretch>
            <a:fillRect/>
          </a:stretch>
        </p:blipFill>
        <p:spPr>
          <a:xfrm>
            <a:off x="0" y="114824"/>
            <a:ext cx="6507678" cy="3382222"/>
          </a:xfrm>
          <a:prstGeom prst="rect">
            <a:avLst/>
          </a:prstGeom>
        </p:spPr>
      </p:pic>
      <p:sp>
        <p:nvSpPr>
          <p:cNvPr id="4" name="TextBox 3">
            <a:extLst>
              <a:ext uri="{FF2B5EF4-FFF2-40B4-BE49-F238E27FC236}">
                <a16:creationId xmlns:a16="http://schemas.microsoft.com/office/drawing/2014/main" id="{A3156C86-60DD-C040-DC97-4D29DAB9FFFD}"/>
              </a:ext>
            </a:extLst>
          </p:cNvPr>
          <p:cNvSpPr txBox="1"/>
          <p:nvPr/>
        </p:nvSpPr>
        <p:spPr>
          <a:xfrm>
            <a:off x="409700" y="3653671"/>
            <a:ext cx="11782300" cy="263931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 schema is a specialized database object that provides a way to group other database objects logically.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 schema can contain tables, indexes, constraints, and other objects.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When you create a database object, you can assign it to a schema.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most </a:t>
            </a:r>
            <a:r>
              <a:rPr lang="en-CA" sz="1600" b="0" i="0" dirty="0" err="1">
                <a:solidFill>
                  <a:srgbClr val="1F1F1F"/>
                </a:solidFill>
                <a:effectLst/>
                <a:latin typeface="Source Sans Pro" panose="020B0503030403020204" pitchFamily="34" charset="0"/>
              </a:rPr>
              <a:t>RDBMSes</a:t>
            </a:r>
            <a:r>
              <a:rPr lang="en-CA" sz="1600" b="0" i="0" dirty="0">
                <a:solidFill>
                  <a:srgbClr val="1F1F1F"/>
                </a:solidFill>
                <a:effectLst/>
                <a:latin typeface="Source Sans Pro" panose="020B0503030403020204" pitchFamily="34" charset="0"/>
              </a:rPr>
              <a:t>, the </a:t>
            </a:r>
            <a:r>
              <a:rPr lang="en-CA" sz="1600" b="1" i="0" dirty="0">
                <a:solidFill>
                  <a:srgbClr val="1F1F1F"/>
                </a:solidFill>
                <a:effectLst/>
                <a:latin typeface="Source Sans Pro" panose="020B0503030403020204" pitchFamily="34" charset="0"/>
              </a:rPr>
              <a:t>default schema is the user schema</a:t>
            </a:r>
            <a:r>
              <a:rPr lang="en-CA" sz="1600" b="0" i="0" dirty="0">
                <a:solidFill>
                  <a:srgbClr val="1F1F1F"/>
                </a:solidFill>
                <a:effectLst/>
                <a:latin typeface="Source Sans Pro" panose="020B0503030403020204" pitchFamily="34" charset="0"/>
              </a:rPr>
              <a:t> for the currently logged-on user.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Many </a:t>
            </a:r>
            <a:r>
              <a:rPr lang="en-CA" sz="1600" b="0" i="0" dirty="0" err="1">
                <a:solidFill>
                  <a:srgbClr val="1F1F1F"/>
                </a:solidFill>
                <a:effectLst/>
                <a:latin typeface="Source Sans Pro" panose="020B0503030403020204" pitchFamily="34" charset="0"/>
              </a:rPr>
              <a:t>RDBMSes</a:t>
            </a:r>
            <a:r>
              <a:rPr lang="en-CA" sz="1600" b="0" i="0" dirty="0">
                <a:solidFill>
                  <a:srgbClr val="1F1F1F"/>
                </a:solidFill>
                <a:effectLst/>
                <a:latin typeface="Source Sans Pro" panose="020B0503030403020204" pitchFamily="34" charset="0"/>
              </a:rPr>
              <a:t> use a </a:t>
            </a:r>
            <a:r>
              <a:rPr lang="en-CA" sz="1600" b="0" i="0" u="sng" dirty="0">
                <a:solidFill>
                  <a:srgbClr val="1F1F1F"/>
                </a:solidFill>
                <a:effectLst/>
                <a:latin typeface="Source Sans Pro" panose="020B0503030403020204" pitchFamily="34" charset="0"/>
              </a:rPr>
              <a:t>specialized schema to hold configuration information and metadata </a:t>
            </a:r>
            <a:r>
              <a:rPr lang="en-CA" sz="1600" b="0" i="0" dirty="0">
                <a:solidFill>
                  <a:srgbClr val="1F1F1F"/>
                </a:solidFill>
                <a:effectLst/>
                <a:latin typeface="Source Sans Pro" panose="020B0503030403020204" pitchFamily="34" charset="0"/>
              </a:rPr>
              <a:t>about a particular database.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For example, tables in a system schema can store lists of database users and their access permissions, information about the indexes on tables, details of any database partitions that exist, and user-defined data types. </a:t>
            </a:r>
            <a:endParaRPr lang="en-CA" sz="1600" b="0" i="0" dirty="0">
              <a:solidFill>
                <a:srgbClr val="333333"/>
              </a:solidFill>
              <a:effectLst/>
              <a:latin typeface="OpenSans"/>
            </a:endParaRPr>
          </a:p>
        </p:txBody>
      </p:sp>
    </p:spTree>
    <p:extLst>
      <p:ext uri="{BB962C8B-B14F-4D97-AF65-F5344CB8AC3E}">
        <p14:creationId xmlns:p14="http://schemas.microsoft.com/office/powerpoint/2010/main" val="281822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E30AE7-3E73-75F8-0ACE-B7D98EA0B1F6}"/>
              </a:ext>
            </a:extLst>
          </p:cNvPr>
          <p:cNvSpPr txBox="1"/>
          <p:nvPr/>
        </p:nvSpPr>
        <p:spPr>
          <a:xfrm>
            <a:off x="475013" y="308758"/>
            <a:ext cx="1852238" cy="369332"/>
          </a:xfrm>
          <a:prstGeom prst="rect">
            <a:avLst/>
          </a:prstGeom>
          <a:noFill/>
        </p:spPr>
        <p:txBody>
          <a:bodyPr wrap="none" rtlCol="0">
            <a:spAutoFit/>
          </a:bodyPr>
          <a:lstStyle/>
          <a:p>
            <a:r>
              <a:rPr lang="en-US" b="1" u="sng" dirty="0"/>
              <a:t>Database Objects</a:t>
            </a:r>
          </a:p>
        </p:txBody>
      </p:sp>
      <p:sp>
        <p:nvSpPr>
          <p:cNvPr id="4" name="TextBox 3">
            <a:extLst>
              <a:ext uri="{FF2B5EF4-FFF2-40B4-BE49-F238E27FC236}">
                <a16:creationId xmlns:a16="http://schemas.microsoft.com/office/drawing/2014/main" id="{79130B0E-9550-D67F-06E0-A977F7E3699F}"/>
              </a:ext>
            </a:extLst>
          </p:cNvPr>
          <p:cNvSpPr txBox="1"/>
          <p:nvPr/>
        </p:nvSpPr>
        <p:spPr>
          <a:xfrm>
            <a:off x="475012" y="678090"/>
            <a:ext cx="11127179" cy="1200329"/>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Database objects are the </a:t>
            </a:r>
            <a:r>
              <a:rPr lang="en-CA" b="1" i="0" dirty="0">
                <a:solidFill>
                  <a:srgbClr val="1F1F1F"/>
                </a:solidFill>
                <a:effectLst/>
                <a:latin typeface="Source Sans Pro" panose="020B0503030403020204" pitchFamily="34" charset="0"/>
              </a:rPr>
              <a:t>items</a:t>
            </a:r>
            <a:r>
              <a:rPr lang="en-CA" b="0" i="0" dirty="0">
                <a:solidFill>
                  <a:srgbClr val="1F1F1F"/>
                </a:solidFill>
                <a:effectLst/>
                <a:latin typeface="Source Sans Pro" panose="020B0503030403020204" pitchFamily="34" charset="0"/>
              </a:rPr>
              <a:t> that exist </a:t>
            </a:r>
            <a:r>
              <a:rPr lang="en-CA" b="1" i="0" dirty="0">
                <a:solidFill>
                  <a:srgbClr val="1F1F1F"/>
                </a:solidFill>
                <a:effectLst/>
                <a:latin typeface="Source Sans Pro" panose="020B0503030403020204" pitchFamily="34" charset="0"/>
              </a:rPr>
              <a:t>within the database.</a:t>
            </a:r>
            <a:r>
              <a:rPr lang="en-CA" b="0" i="0" dirty="0">
                <a:solidFill>
                  <a:srgbClr val="1F1F1F"/>
                </a:solidFill>
                <a:effectLst/>
                <a:latin typeface="Source Sans Pro" panose="020B0503030403020204" pitchFamily="34" charset="0"/>
              </a:rPr>
              <a:t> </a:t>
            </a:r>
            <a:endParaRPr lang="en-CA" dirty="0">
              <a:solidFill>
                <a:srgbClr val="333333"/>
              </a:solidFill>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The process of database design includes </a:t>
            </a:r>
            <a:r>
              <a:rPr lang="en-CA" b="1" i="0" dirty="0">
                <a:solidFill>
                  <a:srgbClr val="1F1F1F"/>
                </a:solidFill>
                <a:effectLst/>
                <a:latin typeface="Source Sans Pro" panose="020B0503030403020204" pitchFamily="34" charset="0"/>
              </a:rPr>
              <a:t>defining database objects </a:t>
            </a:r>
            <a:r>
              <a:rPr lang="en-CA" b="0" i="0" dirty="0">
                <a:solidFill>
                  <a:srgbClr val="1F1F1F"/>
                </a:solidFill>
                <a:effectLst/>
                <a:latin typeface="Source Sans Pro" panose="020B0503030403020204" pitchFamily="34" charset="0"/>
              </a:rPr>
              <a:t>and </a:t>
            </a:r>
            <a:r>
              <a:rPr lang="en-CA" b="1" i="0" dirty="0">
                <a:solidFill>
                  <a:srgbClr val="1F1F1F"/>
                </a:solidFill>
                <a:effectLst/>
                <a:latin typeface="Source Sans Pro" panose="020B0503030403020204" pitchFamily="34" charset="0"/>
              </a:rPr>
              <a:t>their relationships </a:t>
            </a:r>
            <a:r>
              <a:rPr lang="en-CA" b="0" i="0" dirty="0">
                <a:solidFill>
                  <a:srgbClr val="1F1F1F"/>
                </a:solidFill>
                <a:effectLst/>
                <a:latin typeface="Source Sans Pro" panose="020B0503030403020204" pitchFamily="34" charset="0"/>
              </a:rPr>
              <a:t>with each other. </a:t>
            </a:r>
            <a:endParaRPr lang="en-CA" dirty="0">
              <a:solidFill>
                <a:srgbClr val="333333"/>
              </a:solidFill>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You can create and manage database objects through </a:t>
            </a:r>
            <a:r>
              <a:rPr lang="en-CA" b="0" i="0" u="sng" dirty="0">
                <a:solidFill>
                  <a:srgbClr val="1F1F1F"/>
                </a:solidFill>
                <a:effectLst/>
                <a:latin typeface="Source Sans Pro" panose="020B0503030403020204" pitchFamily="34" charset="0"/>
              </a:rPr>
              <a:t>graphical</a:t>
            </a:r>
            <a:r>
              <a:rPr lang="en-CA" b="0" i="0" dirty="0">
                <a:solidFill>
                  <a:srgbClr val="1F1F1F"/>
                </a:solidFill>
                <a:effectLst/>
                <a:latin typeface="Source Sans Pro" panose="020B0503030403020204" pitchFamily="34" charset="0"/>
              </a:rPr>
              <a:t> database management </a:t>
            </a:r>
            <a:r>
              <a:rPr lang="en-CA" b="0" i="0" u="sng" dirty="0">
                <a:solidFill>
                  <a:srgbClr val="1F1F1F"/>
                </a:solidFill>
                <a:effectLst/>
                <a:latin typeface="Source Sans Pro" panose="020B0503030403020204" pitchFamily="34" charset="0"/>
              </a:rPr>
              <a:t>tools, scripting,</a:t>
            </a:r>
            <a:r>
              <a:rPr lang="en-CA" b="0" i="0" dirty="0">
                <a:solidFill>
                  <a:srgbClr val="1F1F1F"/>
                </a:solidFill>
                <a:effectLst/>
                <a:latin typeface="Source Sans Pro" panose="020B0503030403020204" pitchFamily="34" charset="0"/>
              </a:rPr>
              <a:t> or </a:t>
            </a:r>
            <a:r>
              <a:rPr lang="en-CA" b="0" i="0" u="sng" dirty="0">
                <a:solidFill>
                  <a:srgbClr val="1F1F1F"/>
                </a:solidFill>
                <a:effectLst/>
                <a:latin typeface="Source Sans Pro" panose="020B0503030403020204" pitchFamily="34" charset="0"/>
              </a:rPr>
              <a:t>accessing the database through an API.</a:t>
            </a:r>
            <a:endParaRPr lang="en-CA" b="0" i="0" u="sng" dirty="0">
              <a:solidFill>
                <a:srgbClr val="333333"/>
              </a:solidFill>
              <a:effectLst/>
              <a:latin typeface="OpenSans"/>
            </a:endParaRPr>
          </a:p>
        </p:txBody>
      </p:sp>
      <p:pic>
        <p:nvPicPr>
          <p:cNvPr id="5" name="Picture 4">
            <a:extLst>
              <a:ext uri="{FF2B5EF4-FFF2-40B4-BE49-F238E27FC236}">
                <a16:creationId xmlns:a16="http://schemas.microsoft.com/office/drawing/2014/main" id="{89C9B8B1-88F2-A90C-E9CF-79C41805E19A}"/>
              </a:ext>
            </a:extLst>
          </p:cNvPr>
          <p:cNvPicPr>
            <a:picLocks noChangeAspect="1"/>
          </p:cNvPicPr>
          <p:nvPr/>
        </p:nvPicPr>
        <p:blipFill>
          <a:blip r:embed="rId2"/>
          <a:stretch>
            <a:fillRect/>
          </a:stretch>
        </p:blipFill>
        <p:spPr>
          <a:xfrm>
            <a:off x="178129" y="2678868"/>
            <a:ext cx="6829753" cy="3501042"/>
          </a:xfrm>
          <a:prstGeom prst="rect">
            <a:avLst/>
          </a:prstGeom>
        </p:spPr>
      </p:pic>
      <p:pic>
        <p:nvPicPr>
          <p:cNvPr id="6" name="Picture 5">
            <a:extLst>
              <a:ext uri="{FF2B5EF4-FFF2-40B4-BE49-F238E27FC236}">
                <a16:creationId xmlns:a16="http://schemas.microsoft.com/office/drawing/2014/main" id="{787A3002-1E73-02EC-132D-8E53F55B33EF}"/>
              </a:ext>
            </a:extLst>
          </p:cNvPr>
          <p:cNvPicPr>
            <a:picLocks noChangeAspect="1"/>
          </p:cNvPicPr>
          <p:nvPr/>
        </p:nvPicPr>
        <p:blipFill>
          <a:blip r:embed="rId3"/>
          <a:stretch>
            <a:fillRect/>
          </a:stretch>
        </p:blipFill>
        <p:spPr>
          <a:xfrm>
            <a:off x="7083054" y="2881332"/>
            <a:ext cx="4717116" cy="2098249"/>
          </a:xfrm>
          <a:prstGeom prst="rect">
            <a:avLst/>
          </a:prstGeom>
        </p:spPr>
      </p:pic>
    </p:spTree>
    <p:extLst>
      <p:ext uri="{BB962C8B-B14F-4D97-AF65-F5344CB8AC3E}">
        <p14:creationId xmlns:p14="http://schemas.microsoft.com/office/powerpoint/2010/main" val="4065383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18829D-D30B-547D-9590-335D06D970CC}"/>
              </a:ext>
            </a:extLst>
          </p:cNvPr>
          <p:cNvSpPr txBox="1"/>
          <p:nvPr/>
        </p:nvSpPr>
        <p:spPr>
          <a:xfrm>
            <a:off x="3427021" y="2024145"/>
            <a:ext cx="6097978" cy="369332"/>
          </a:xfrm>
          <a:prstGeom prst="rect">
            <a:avLst/>
          </a:prstGeom>
          <a:noFill/>
        </p:spPr>
        <p:txBody>
          <a:bodyPr wrap="square">
            <a:spAutoFit/>
          </a:bodyPr>
          <a:lstStyle/>
          <a:p>
            <a:r>
              <a:rPr lang="en-CA" b="1" i="0" u="sng" dirty="0">
                <a:solidFill>
                  <a:srgbClr val="1F1F1F"/>
                </a:solidFill>
                <a:effectLst/>
                <a:latin typeface="Source Sans Pro" panose="020B0503030403020204" pitchFamily="34" charset="0"/>
              </a:rPr>
              <a:t>System Objects and Database Configuration</a:t>
            </a:r>
            <a:endParaRPr lang="en-US" b="1" u="sng" dirty="0"/>
          </a:p>
        </p:txBody>
      </p:sp>
      <p:pic>
        <p:nvPicPr>
          <p:cNvPr id="4" name="Picture 3">
            <a:extLst>
              <a:ext uri="{FF2B5EF4-FFF2-40B4-BE49-F238E27FC236}">
                <a16:creationId xmlns:a16="http://schemas.microsoft.com/office/drawing/2014/main" id="{E5BA9220-069F-CEEF-C9FF-9206B2910705}"/>
              </a:ext>
            </a:extLst>
          </p:cNvPr>
          <p:cNvPicPr>
            <a:picLocks noChangeAspect="1"/>
          </p:cNvPicPr>
          <p:nvPr/>
        </p:nvPicPr>
        <p:blipFill>
          <a:blip r:embed="rId2"/>
          <a:stretch>
            <a:fillRect/>
          </a:stretch>
        </p:blipFill>
        <p:spPr>
          <a:xfrm>
            <a:off x="2746994" y="3088635"/>
            <a:ext cx="7038274" cy="2847857"/>
          </a:xfrm>
          <a:prstGeom prst="rect">
            <a:avLst/>
          </a:prstGeom>
        </p:spPr>
      </p:pic>
    </p:spTree>
    <p:extLst>
      <p:ext uri="{BB962C8B-B14F-4D97-AF65-F5344CB8AC3E}">
        <p14:creationId xmlns:p14="http://schemas.microsoft.com/office/powerpoint/2010/main" val="172397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221E64-5FFE-BCDB-7451-80E950DFCE25}"/>
              </a:ext>
            </a:extLst>
          </p:cNvPr>
          <p:cNvPicPr>
            <a:picLocks noChangeAspect="1"/>
          </p:cNvPicPr>
          <p:nvPr/>
        </p:nvPicPr>
        <p:blipFill>
          <a:blip r:embed="rId2"/>
          <a:stretch>
            <a:fillRect/>
          </a:stretch>
        </p:blipFill>
        <p:spPr>
          <a:xfrm>
            <a:off x="104485" y="208973"/>
            <a:ext cx="5801061" cy="2759858"/>
          </a:xfrm>
          <a:prstGeom prst="rect">
            <a:avLst/>
          </a:prstGeom>
        </p:spPr>
      </p:pic>
      <p:sp>
        <p:nvSpPr>
          <p:cNvPr id="3" name="TextBox 2">
            <a:extLst>
              <a:ext uri="{FF2B5EF4-FFF2-40B4-BE49-F238E27FC236}">
                <a16:creationId xmlns:a16="http://schemas.microsoft.com/office/drawing/2014/main" id="{F033484D-D3BC-A64A-559B-F5F4CF151584}"/>
              </a:ext>
            </a:extLst>
          </p:cNvPr>
          <p:cNvSpPr txBox="1"/>
          <p:nvPr/>
        </p:nvSpPr>
        <p:spPr>
          <a:xfrm>
            <a:off x="6096000" y="0"/>
            <a:ext cx="5898078" cy="3539430"/>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CA" sz="1400" b="0" i="0" dirty="0" err="1">
                <a:solidFill>
                  <a:srgbClr val="1F1F1F"/>
                </a:solidFill>
                <a:effectLst/>
                <a:latin typeface="Source Sans Pro" panose="020B0503030403020204" pitchFamily="34" charset="0"/>
              </a:rPr>
              <a:t>RDBMSes</a:t>
            </a:r>
            <a:r>
              <a:rPr lang="en-CA" sz="1400" b="0" i="0" dirty="0">
                <a:solidFill>
                  <a:srgbClr val="1F1F1F"/>
                </a:solidFill>
                <a:effectLst/>
                <a:latin typeface="Source Sans Pro" panose="020B0503030403020204" pitchFamily="34" charset="0"/>
              </a:rPr>
              <a:t> store information about their databases, known as </a:t>
            </a:r>
            <a:r>
              <a:rPr lang="en-CA" sz="1400" b="1" i="0" dirty="0">
                <a:solidFill>
                  <a:srgbClr val="1F1F1F"/>
                </a:solidFill>
                <a:effectLst/>
                <a:latin typeface="Source Sans Pro" panose="020B0503030403020204" pitchFamily="34" charset="0"/>
              </a:rPr>
              <a:t>metadata</a:t>
            </a:r>
            <a:r>
              <a:rPr lang="en-CA" sz="1400" b="0" i="0" dirty="0">
                <a:solidFill>
                  <a:srgbClr val="1F1F1F"/>
                </a:solidFill>
                <a:effectLst/>
                <a:latin typeface="Source Sans Pro" panose="020B0503030403020204" pitchFamily="34" charset="0"/>
              </a:rPr>
              <a:t>, in special databases, schemas, or catalogs.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They store </a:t>
            </a:r>
            <a:r>
              <a:rPr lang="en-CA" sz="1400" b="0" i="0" u="sng" dirty="0">
                <a:solidFill>
                  <a:srgbClr val="1F1F1F"/>
                </a:solidFill>
                <a:effectLst/>
                <a:latin typeface="Source Sans Pro" panose="020B0503030403020204" pitchFamily="34" charset="0"/>
              </a:rPr>
              <a:t>specific types of information about the database</a:t>
            </a:r>
            <a:r>
              <a:rPr lang="en-CA" sz="1400" b="0" i="0" dirty="0">
                <a:solidFill>
                  <a:srgbClr val="1F1F1F"/>
                </a:solidFill>
                <a:effectLst/>
                <a:latin typeface="Source Sans Pro" panose="020B0503030403020204" pitchFamily="34" charset="0"/>
              </a:rPr>
              <a:t>, such as the </a:t>
            </a:r>
            <a:r>
              <a:rPr lang="en-CA" sz="1400" b="1" i="0" dirty="0">
                <a:solidFill>
                  <a:srgbClr val="1F1F1F"/>
                </a:solidFill>
                <a:effectLst/>
                <a:latin typeface="Source Sans Pro" panose="020B0503030403020204" pitchFamily="34" charset="0"/>
              </a:rPr>
              <a:t>name of a database or table, the data type of a column, or access privileges</a:t>
            </a:r>
            <a:r>
              <a:rPr lang="en-CA" sz="1400" b="0" i="0" dirty="0">
                <a:solidFill>
                  <a:srgbClr val="1F1F1F"/>
                </a:solidFill>
                <a:effectLst/>
                <a:latin typeface="Source Sans Pro" panose="020B0503030403020204" pitchFamily="34" charset="0"/>
              </a:rPr>
              <a:t>, known as metadata.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Other terms used for this information store are data dictionary and system catalog.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RDBMS controls and updates the system objects, but you can query the metadata tables to discover information about the objects in the database.</a:t>
            </a:r>
            <a:endParaRPr lang="en-CA" sz="1400" b="0" i="0" dirty="0">
              <a:solidFill>
                <a:srgbClr val="333333"/>
              </a:solidFill>
              <a:effectLst/>
              <a:latin typeface="OpenSans"/>
            </a:endParaRPr>
          </a:p>
          <a:p>
            <a:endParaRPr lang="en-US" sz="1400" dirty="0"/>
          </a:p>
        </p:txBody>
      </p:sp>
      <p:pic>
        <p:nvPicPr>
          <p:cNvPr id="4" name="Picture 3">
            <a:extLst>
              <a:ext uri="{FF2B5EF4-FFF2-40B4-BE49-F238E27FC236}">
                <a16:creationId xmlns:a16="http://schemas.microsoft.com/office/drawing/2014/main" id="{5FFA124D-2DB2-D1F7-A940-695E22B79BBF}"/>
              </a:ext>
            </a:extLst>
          </p:cNvPr>
          <p:cNvPicPr>
            <a:picLocks noChangeAspect="1"/>
          </p:cNvPicPr>
          <p:nvPr/>
        </p:nvPicPr>
        <p:blipFill>
          <a:blip r:embed="rId3"/>
          <a:stretch>
            <a:fillRect/>
          </a:stretch>
        </p:blipFill>
        <p:spPr>
          <a:xfrm>
            <a:off x="223715" y="3429000"/>
            <a:ext cx="5562600" cy="2832100"/>
          </a:xfrm>
          <a:prstGeom prst="rect">
            <a:avLst/>
          </a:prstGeom>
        </p:spPr>
      </p:pic>
    </p:spTree>
    <p:extLst>
      <p:ext uri="{BB962C8B-B14F-4D97-AF65-F5344CB8AC3E}">
        <p14:creationId xmlns:p14="http://schemas.microsoft.com/office/powerpoint/2010/main" val="3512224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B04D2-FBCE-89F6-F63C-771347762C72}"/>
              </a:ext>
            </a:extLst>
          </p:cNvPr>
          <p:cNvPicPr>
            <a:picLocks noChangeAspect="1"/>
          </p:cNvPicPr>
          <p:nvPr/>
        </p:nvPicPr>
        <p:blipFill>
          <a:blip r:embed="rId2"/>
          <a:stretch>
            <a:fillRect/>
          </a:stretch>
        </p:blipFill>
        <p:spPr>
          <a:xfrm>
            <a:off x="792018" y="190500"/>
            <a:ext cx="4622800" cy="3238500"/>
          </a:xfrm>
          <a:prstGeom prst="rect">
            <a:avLst/>
          </a:prstGeom>
        </p:spPr>
      </p:pic>
      <p:sp>
        <p:nvSpPr>
          <p:cNvPr id="4" name="TextBox 3">
            <a:extLst>
              <a:ext uri="{FF2B5EF4-FFF2-40B4-BE49-F238E27FC236}">
                <a16:creationId xmlns:a16="http://schemas.microsoft.com/office/drawing/2014/main" id="{5647804C-3469-B97B-955D-D0A58138089D}"/>
              </a:ext>
            </a:extLst>
          </p:cNvPr>
          <p:cNvSpPr txBox="1"/>
          <p:nvPr/>
        </p:nvSpPr>
        <p:spPr>
          <a:xfrm>
            <a:off x="83127" y="3240491"/>
            <a:ext cx="11887201" cy="3650166"/>
          </a:xfrm>
          <a:prstGeom prst="rect">
            <a:avLst/>
          </a:prstGeom>
          <a:noFill/>
        </p:spPr>
        <p:txBody>
          <a:bodyPr wrap="square">
            <a:spAutoFit/>
          </a:bodyPr>
          <a:lstStyle/>
          <a:p>
            <a:pPr algn="l"/>
            <a:r>
              <a:rPr lang="en-CA" b="0" i="0" dirty="0">
                <a:solidFill>
                  <a:srgbClr val="1F1F1F"/>
                </a:solidFill>
                <a:effectLst/>
                <a:latin typeface="Source Sans Pro" panose="020B0503030403020204" pitchFamily="34" charset="0"/>
              </a:rPr>
              <a:t> </a:t>
            </a:r>
            <a:endParaRPr lang="en-CA" b="0" i="0" dirty="0">
              <a:solidFill>
                <a:srgbClr val="333333"/>
              </a:solidFill>
              <a:effectLst/>
              <a:latin typeface="OpenSans"/>
            </a:endParaRPr>
          </a:p>
          <a:p>
            <a:pPr algn="l">
              <a:lnSpc>
                <a:spcPct val="150000"/>
              </a:lnSpc>
            </a:pPr>
            <a:r>
              <a:rPr lang="en-CA" b="0" i="0" dirty="0">
                <a:solidFill>
                  <a:srgbClr val="1F1F1F"/>
                </a:solidFill>
                <a:effectLst/>
                <a:latin typeface="Source Sans Pro" panose="020B0503030403020204" pitchFamily="34" charset="0"/>
              </a:rPr>
              <a:t>Different </a:t>
            </a:r>
            <a:r>
              <a:rPr lang="en-CA" b="0" i="0" dirty="0" err="1">
                <a:solidFill>
                  <a:srgbClr val="1F1F1F"/>
                </a:solidFill>
                <a:effectLst/>
                <a:latin typeface="Source Sans Pro" panose="020B0503030403020204" pitchFamily="34" charset="0"/>
              </a:rPr>
              <a:t>RDBMSes</a:t>
            </a:r>
            <a:r>
              <a:rPr lang="en-CA" b="0" i="0" dirty="0">
                <a:solidFill>
                  <a:srgbClr val="1F1F1F"/>
                </a:solidFill>
                <a:effectLst/>
                <a:latin typeface="Source Sans Pro" panose="020B0503030403020204" pitchFamily="34" charset="0"/>
              </a:rPr>
              <a:t> use different names for their metadata stores: </a:t>
            </a:r>
            <a:endParaRPr lang="en-CA"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u="sng" dirty="0">
                <a:solidFill>
                  <a:srgbClr val="1F1F1F"/>
                </a:solidFill>
                <a:effectLst/>
                <a:latin typeface="Source Sans Pro" panose="020B0503030403020204" pitchFamily="34" charset="0"/>
              </a:rPr>
              <a:t>Db2 uses the catalog and the directory. </a:t>
            </a:r>
            <a:endParaRPr lang="en-CA" b="0" i="0" u="sng"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The </a:t>
            </a:r>
            <a:r>
              <a:rPr lang="en-CA" b="1" i="0" dirty="0">
                <a:solidFill>
                  <a:srgbClr val="1F1F1F"/>
                </a:solidFill>
                <a:effectLst/>
                <a:latin typeface="Source Sans Pro" panose="020B0503030403020204" pitchFamily="34" charset="0"/>
              </a:rPr>
              <a:t>catalog consists of tables of data about everything </a:t>
            </a:r>
            <a:r>
              <a:rPr lang="en-CA" b="0" i="0" dirty="0">
                <a:solidFill>
                  <a:srgbClr val="1F1F1F"/>
                </a:solidFill>
                <a:effectLst/>
                <a:latin typeface="Source Sans Pro" panose="020B0503030403020204" pitchFamily="34" charset="0"/>
              </a:rPr>
              <a:t>defined to the Db2 system. </a:t>
            </a:r>
            <a:endParaRPr lang="en-CA"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When a user creates, alters, or drops any object, Db2 inserts, updates, or deletes rows of the catalog that describe that object and how it relates to other objects.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The </a:t>
            </a:r>
            <a:r>
              <a:rPr lang="en-CA" b="1" i="0" dirty="0">
                <a:solidFill>
                  <a:srgbClr val="1F1F1F"/>
                </a:solidFill>
                <a:effectLst/>
                <a:latin typeface="Source Sans Pro" panose="020B0503030403020204" pitchFamily="34" charset="0"/>
              </a:rPr>
              <a:t>directory contains the Db2 internal control data </a:t>
            </a:r>
            <a:r>
              <a:rPr lang="en-CA" b="0" i="0" dirty="0">
                <a:solidFill>
                  <a:srgbClr val="1F1F1F"/>
                </a:solidFill>
                <a:effectLst/>
                <a:latin typeface="Source Sans Pro" panose="020B0503030403020204" pitchFamily="34" charset="0"/>
              </a:rPr>
              <a:t>used by Db2 during its normal operation.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Among other things, the directory contains database descriptors, access paths for applications, and recovery and utility status information. </a:t>
            </a:r>
            <a:endParaRPr lang="en-CA" b="0" i="0" dirty="0">
              <a:solidFill>
                <a:srgbClr val="333333"/>
              </a:solidFill>
              <a:effectLst/>
              <a:latin typeface="OpenSans"/>
            </a:endParaRPr>
          </a:p>
        </p:txBody>
      </p:sp>
    </p:spTree>
    <p:extLst>
      <p:ext uri="{BB962C8B-B14F-4D97-AF65-F5344CB8AC3E}">
        <p14:creationId xmlns:p14="http://schemas.microsoft.com/office/powerpoint/2010/main" val="693519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2C6E8B-4592-EC61-12DE-88CF3E30A92C}"/>
              </a:ext>
            </a:extLst>
          </p:cNvPr>
          <p:cNvPicPr>
            <a:picLocks noChangeAspect="1"/>
          </p:cNvPicPr>
          <p:nvPr/>
        </p:nvPicPr>
        <p:blipFill>
          <a:blip r:embed="rId2"/>
          <a:stretch>
            <a:fillRect/>
          </a:stretch>
        </p:blipFill>
        <p:spPr>
          <a:xfrm>
            <a:off x="119743" y="85669"/>
            <a:ext cx="6839197" cy="3773020"/>
          </a:xfrm>
          <a:prstGeom prst="rect">
            <a:avLst/>
          </a:prstGeom>
        </p:spPr>
      </p:pic>
      <p:sp>
        <p:nvSpPr>
          <p:cNvPr id="4" name="TextBox 3">
            <a:extLst>
              <a:ext uri="{FF2B5EF4-FFF2-40B4-BE49-F238E27FC236}">
                <a16:creationId xmlns:a16="http://schemas.microsoft.com/office/drawing/2014/main" id="{E1E74C65-BC60-E447-BF79-91D53BF7E237}"/>
              </a:ext>
            </a:extLst>
          </p:cNvPr>
          <p:cNvSpPr txBox="1"/>
          <p:nvPr/>
        </p:nvSpPr>
        <p:spPr>
          <a:xfrm>
            <a:off x="409699" y="4177720"/>
            <a:ext cx="9886207" cy="171117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MySQL uses a system schema to store database metadata.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For example, each new MySQL instance has four system databases: </a:t>
            </a:r>
            <a:r>
              <a:rPr lang="en-CA" b="0" i="0" dirty="0" err="1">
                <a:solidFill>
                  <a:srgbClr val="1F1F1F"/>
                </a:solidFill>
                <a:effectLst/>
                <a:latin typeface="Source Sans Pro" panose="020B0503030403020204" pitchFamily="34" charset="0"/>
              </a:rPr>
              <a:t>information_schema</a:t>
            </a:r>
            <a:r>
              <a:rPr lang="en-CA" b="0" i="0" dirty="0">
                <a:solidFill>
                  <a:srgbClr val="1F1F1F"/>
                </a:solidFill>
                <a:effectLst/>
                <a:latin typeface="Source Sans Pro" panose="020B0503030403020204" pitchFamily="34" charset="0"/>
              </a:rPr>
              <a:t>, </a:t>
            </a:r>
            <a:r>
              <a:rPr lang="en-CA" b="0" i="0" dirty="0" err="1">
                <a:solidFill>
                  <a:srgbClr val="1F1F1F"/>
                </a:solidFill>
                <a:effectLst/>
                <a:latin typeface="Source Sans Pro" panose="020B0503030403020204" pitchFamily="34" charset="0"/>
              </a:rPr>
              <a:t>mysql</a:t>
            </a:r>
            <a:r>
              <a:rPr lang="en-CA" b="0" i="0" dirty="0">
                <a:solidFill>
                  <a:srgbClr val="1F1F1F"/>
                </a:solidFill>
                <a:effectLst/>
                <a:latin typeface="Source Sans Pro" panose="020B0503030403020204" pitchFamily="34" charset="0"/>
              </a:rPr>
              <a:t>, </a:t>
            </a:r>
            <a:r>
              <a:rPr lang="en-CA" b="0" i="0" dirty="0" err="1">
                <a:solidFill>
                  <a:srgbClr val="1F1F1F"/>
                </a:solidFill>
                <a:effectLst/>
                <a:latin typeface="Source Sans Pro" panose="020B0503030403020204" pitchFamily="34" charset="0"/>
              </a:rPr>
              <a:t>performance_schema</a:t>
            </a:r>
            <a:r>
              <a:rPr lang="en-CA" b="0" i="0" dirty="0">
                <a:solidFill>
                  <a:srgbClr val="1F1F1F"/>
                </a:solidFill>
                <a:effectLst/>
                <a:latin typeface="Source Sans Pro" panose="020B0503030403020204" pitchFamily="34" charset="0"/>
              </a:rPr>
              <a:t>, and sys.</a:t>
            </a: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Each system database contains several read-only tables. </a:t>
            </a:r>
            <a:endParaRPr lang="en-CA" b="0" i="0" dirty="0">
              <a:solidFill>
                <a:srgbClr val="333333"/>
              </a:solidFill>
              <a:effectLst/>
              <a:latin typeface="OpenSans"/>
            </a:endParaRPr>
          </a:p>
        </p:txBody>
      </p:sp>
    </p:spTree>
    <p:extLst>
      <p:ext uri="{BB962C8B-B14F-4D97-AF65-F5344CB8AC3E}">
        <p14:creationId xmlns:p14="http://schemas.microsoft.com/office/powerpoint/2010/main" val="1038445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B2EC2-773C-0A2C-3C6D-5C6794AD36CB}"/>
              </a:ext>
            </a:extLst>
          </p:cNvPr>
          <p:cNvPicPr>
            <a:picLocks noChangeAspect="1"/>
          </p:cNvPicPr>
          <p:nvPr/>
        </p:nvPicPr>
        <p:blipFill>
          <a:blip r:embed="rId2"/>
          <a:stretch>
            <a:fillRect/>
          </a:stretch>
        </p:blipFill>
        <p:spPr>
          <a:xfrm>
            <a:off x="243609" y="167986"/>
            <a:ext cx="6883400" cy="3695700"/>
          </a:xfrm>
          <a:prstGeom prst="rect">
            <a:avLst/>
          </a:prstGeom>
        </p:spPr>
      </p:pic>
      <p:sp>
        <p:nvSpPr>
          <p:cNvPr id="3" name="TextBox 2">
            <a:extLst>
              <a:ext uri="{FF2B5EF4-FFF2-40B4-BE49-F238E27FC236}">
                <a16:creationId xmlns:a16="http://schemas.microsoft.com/office/drawing/2014/main" id="{E467B898-0F55-8433-0238-DF3F94CEE341}"/>
              </a:ext>
            </a:extLst>
          </p:cNvPr>
          <p:cNvSpPr txBox="1"/>
          <p:nvPr/>
        </p:nvSpPr>
        <p:spPr>
          <a:xfrm>
            <a:off x="243609" y="3966358"/>
            <a:ext cx="11702968" cy="1477328"/>
          </a:xfrm>
          <a:prstGeom prst="rect">
            <a:avLst/>
          </a:prstGeom>
          <a:noFill/>
        </p:spPr>
        <p:txBody>
          <a:bodyPr wrap="square" rtlCol="0">
            <a:spAutoFit/>
          </a:bodyPr>
          <a:lstStyle/>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PostgreSQL uses the system catalog, which is a schema with tables and views that contain metadata about all the other objects inside the database, and more. </a:t>
            </a:r>
          </a:p>
          <a:p>
            <a:pPr marL="285750" indent="-285750" algn="l">
              <a:buFont typeface="Arial" panose="020B0604020202020204" pitchFamily="34" charset="0"/>
              <a:buChar char="•"/>
            </a:pPr>
            <a:endParaRPr lang="en-CA" b="0" i="0" dirty="0">
              <a:solidFill>
                <a:srgbClr val="333333"/>
              </a:solidFill>
              <a:effectLst/>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With it, you can discover when various operations happen, how tables or indexes are accessed, and whether the database system is reading information from memory or needing to fetch data from disk. </a:t>
            </a:r>
            <a:endParaRPr lang="en-CA" b="0" i="0" dirty="0">
              <a:solidFill>
                <a:srgbClr val="333333"/>
              </a:solidFill>
              <a:effectLst/>
              <a:latin typeface="OpenSans"/>
            </a:endParaRPr>
          </a:p>
        </p:txBody>
      </p:sp>
    </p:spTree>
    <p:extLst>
      <p:ext uri="{BB962C8B-B14F-4D97-AF65-F5344CB8AC3E}">
        <p14:creationId xmlns:p14="http://schemas.microsoft.com/office/powerpoint/2010/main" val="1349761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71918-9B80-CF91-608A-F3F1A0C0B328}"/>
              </a:ext>
            </a:extLst>
          </p:cNvPr>
          <p:cNvSpPr txBox="1"/>
          <p:nvPr/>
        </p:nvSpPr>
        <p:spPr>
          <a:xfrm>
            <a:off x="5391397" y="331683"/>
            <a:ext cx="6555179" cy="1015663"/>
          </a:xfrm>
          <a:prstGeom prst="rect">
            <a:avLst/>
          </a:prstGeom>
          <a:noFill/>
        </p:spPr>
        <p:txBody>
          <a:bodyPr wrap="square" rtlCol="0">
            <a:spAutoFit/>
          </a:bodyPr>
          <a:lstStyle/>
          <a:p>
            <a:pPr marL="171450" indent="-171450" algn="l">
              <a:buFont typeface="Arial" panose="020B0604020202020204" pitchFamily="34" charset="0"/>
              <a:buChar char="•"/>
            </a:pPr>
            <a:r>
              <a:rPr lang="en-CA" sz="1200" b="0" i="0" dirty="0">
                <a:solidFill>
                  <a:srgbClr val="1F1F1F"/>
                </a:solidFill>
                <a:effectLst/>
                <a:latin typeface="Source Sans Pro" panose="020B0503030403020204" pitchFamily="34" charset="0"/>
              </a:rPr>
              <a:t>During any database installation, you supply parameters like the location of the data directory, the port number that the service listens on for connections, memory allocation, and much more. </a:t>
            </a:r>
          </a:p>
          <a:p>
            <a:pPr marL="171450" indent="-171450" algn="l">
              <a:buFont typeface="Arial" panose="020B0604020202020204" pitchFamily="34" charset="0"/>
              <a:buChar char="•"/>
            </a:pPr>
            <a:endParaRPr lang="en-CA" sz="1200" dirty="0">
              <a:solidFill>
                <a:srgbClr val="333333"/>
              </a:solidFill>
              <a:latin typeface="OpenSans"/>
            </a:endParaRPr>
          </a:p>
          <a:p>
            <a:pPr marL="171450" indent="-171450" algn="l">
              <a:buFont typeface="Arial" panose="020B0604020202020204" pitchFamily="34" charset="0"/>
              <a:buChar char="•"/>
            </a:pPr>
            <a:r>
              <a:rPr lang="en-CA" sz="1200" b="0" i="0" dirty="0">
                <a:solidFill>
                  <a:srgbClr val="1F1F1F"/>
                </a:solidFill>
                <a:effectLst/>
                <a:latin typeface="Source Sans Pro" panose="020B0503030403020204" pitchFamily="34" charset="0"/>
              </a:rPr>
              <a:t>You can accept the default options or supply custom values to suit the environment. </a:t>
            </a:r>
          </a:p>
        </p:txBody>
      </p:sp>
      <p:pic>
        <p:nvPicPr>
          <p:cNvPr id="3" name="Picture 2">
            <a:extLst>
              <a:ext uri="{FF2B5EF4-FFF2-40B4-BE49-F238E27FC236}">
                <a16:creationId xmlns:a16="http://schemas.microsoft.com/office/drawing/2014/main" id="{EBB9AA06-1B7D-A02C-3086-98F939B98A40}"/>
              </a:ext>
            </a:extLst>
          </p:cNvPr>
          <p:cNvPicPr>
            <a:picLocks noChangeAspect="1"/>
          </p:cNvPicPr>
          <p:nvPr/>
        </p:nvPicPr>
        <p:blipFill>
          <a:blip r:embed="rId2"/>
          <a:stretch>
            <a:fillRect/>
          </a:stretch>
        </p:blipFill>
        <p:spPr>
          <a:xfrm>
            <a:off x="185058" y="72586"/>
            <a:ext cx="5130140" cy="2103215"/>
          </a:xfrm>
          <a:prstGeom prst="rect">
            <a:avLst/>
          </a:prstGeom>
        </p:spPr>
      </p:pic>
      <p:pic>
        <p:nvPicPr>
          <p:cNvPr id="4" name="Picture 3">
            <a:extLst>
              <a:ext uri="{FF2B5EF4-FFF2-40B4-BE49-F238E27FC236}">
                <a16:creationId xmlns:a16="http://schemas.microsoft.com/office/drawing/2014/main" id="{D7DF1912-B989-ED63-7241-75AF37710B22}"/>
              </a:ext>
            </a:extLst>
          </p:cNvPr>
          <p:cNvPicPr>
            <a:picLocks noChangeAspect="1"/>
          </p:cNvPicPr>
          <p:nvPr/>
        </p:nvPicPr>
        <p:blipFill>
          <a:blip r:embed="rId3"/>
          <a:stretch>
            <a:fillRect/>
          </a:stretch>
        </p:blipFill>
        <p:spPr>
          <a:xfrm>
            <a:off x="0" y="2305756"/>
            <a:ext cx="4999512" cy="2067825"/>
          </a:xfrm>
          <a:prstGeom prst="rect">
            <a:avLst/>
          </a:prstGeom>
        </p:spPr>
      </p:pic>
      <p:sp>
        <p:nvSpPr>
          <p:cNvPr id="10" name="TextBox 9">
            <a:extLst>
              <a:ext uri="{FF2B5EF4-FFF2-40B4-BE49-F238E27FC236}">
                <a16:creationId xmlns:a16="http://schemas.microsoft.com/office/drawing/2014/main" id="{CD372AE5-1751-885C-EDB0-B20F6D69236C}"/>
              </a:ext>
            </a:extLst>
          </p:cNvPr>
          <p:cNvSpPr txBox="1"/>
          <p:nvPr/>
        </p:nvSpPr>
        <p:spPr>
          <a:xfrm>
            <a:off x="5676406" y="2484419"/>
            <a:ext cx="5735782" cy="1569660"/>
          </a:xfrm>
          <a:prstGeom prst="rect">
            <a:avLst/>
          </a:prstGeom>
          <a:noFill/>
        </p:spPr>
        <p:txBody>
          <a:bodyPr wrap="square" rtlCol="0">
            <a:spAutoFit/>
          </a:bodyPr>
          <a:lstStyle/>
          <a:p>
            <a:pPr marL="171450" indent="-171450" algn="l">
              <a:buFont typeface="Arial" panose="020B0604020202020204" pitchFamily="34" charset="0"/>
              <a:buChar char="•"/>
            </a:pPr>
            <a:r>
              <a:rPr lang="en-CA" sz="1200" b="0" i="0" dirty="0">
                <a:solidFill>
                  <a:srgbClr val="1F1F1F"/>
                </a:solidFill>
                <a:effectLst/>
                <a:latin typeface="Source Sans Pro" panose="020B0503030403020204" pitchFamily="34" charset="0"/>
              </a:rPr>
              <a:t>The database installation process saves this information into files, known as configuration or initialization files. </a:t>
            </a:r>
          </a:p>
          <a:p>
            <a:pPr marL="171450" indent="-171450" algn="l">
              <a:buFont typeface="Arial" panose="020B0604020202020204" pitchFamily="34" charset="0"/>
              <a:buChar char="•"/>
            </a:pPr>
            <a:endParaRPr lang="en-CA" sz="1200" dirty="0">
              <a:solidFill>
                <a:srgbClr val="333333"/>
              </a:solidFill>
              <a:latin typeface="OpenSans"/>
            </a:endParaRPr>
          </a:p>
          <a:p>
            <a:pPr marL="171450" indent="-171450" algn="l">
              <a:buFont typeface="Arial" panose="020B0604020202020204" pitchFamily="34" charset="0"/>
              <a:buChar char="•"/>
            </a:pPr>
            <a:r>
              <a:rPr lang="en-CA" sz="1200" b="0" i="0" dirty="0">
                <a:solidFill>
                  <a:srgbClr val="1F1F1F"/>
                </a:solidFill>
                <a:effectLst/>
                <a:latin typeface="Source Sans Pro" panose="020B0503030403020204" pitchFamily="34" charset="0"/>
              </a:rPr>
              <a:t>The database uses the information in these files to set parameters as it starts up. </a:t>
            </a:r>
          </a:p>
          <a:p>
            <a:pPr marL="171450" indent="-171450" algn="l">
              <a:buFont typeface="Arial" panose="020B0604020202020204" pitchFamily="34" charset="0"/>
              <a:buChar char="•"/>
            </a:pPr>
            <a:endParaRPr lang="en-CA" sz="1200" dirty="0">
              <a:solidFill>
                <a:srgbClr val="333333"/>
              </a:solidFill>
              <a:latin typeface="OpenSans"/>
            </a:endParaRPr>
          </a:p>
          <a:p>
            <a:pPr marL="171450" indent="-171450" algn="l">
              <a:buFont typeface="Arial" panose="020B0604020202020204" pitchFamily="34" charset="0"/>
              <a:buChar char="•"/>
            </a:pPr>
            <a:r>
              <a:rPr lang="en-CA" sz="1200" b="0" i="0" dirty="0">
                <a:solidFill>
                  <a:srgbClr val="1F1F1F"/>
                </a:solidFill>
                <a:effectLst/>
                <a:latin typeface="Source Sans Pro" panose="020B0503030403020204" pitchFamily="34" charset="0"/>
              </a:rPr>
              <a:t>Again, different </a:t>
            </a:r>
            <a:r>
              <a:rPr lang="en-CA" sz="1200" b="0" i="0" dirty="0" err="1">
                <a:solidFill>
                  <a:srgbClr val="1F1F1F"/>
                </a:solidFill>
                <a:effectLst/>
                <a:latin typeface="Source Sans Pro" panose="020B0503030403020204" pitchFamily="34" charset="0"/>
              </a:rPr>
              <a:t>RDBMSes</a:t>
            </a:r>
            <a:r>
              <a:rPr lang="en-CA" sz="1200" b="0" i="0" dirty="0">
                <a:solidFill>
                  <a:srgbClr val="1F1F1F"/>
                </a:solidFill>
                <a:effectLst/>
                <a:latin typeface="Source Sans Pro" panose="020B0503030403020204" pitchFamily="34" charset="0"/>
              </a:rPr>
              <a:t> use different files, file locations, and settings. Still, they all serve the same purpose: to provide the initial configuration information for the database as it starts up and operates. </a:t>
            </a:r>
            <a:endParaRPr lang="en-CA" sz="1200" dirty="0">
              <a:solidFill>
                <a:srgbClr val="333333"/>
              </a:solidFill>
              <a:latin typeface="OpenSans"/>
            </a:endParaRPr>
          </a:p>
        </p:txBody>
      </p:sp>
    </p:spTree>
    <p:extLst>
      <p:ext uri="{BB962C8B-B14F-4D97-AF65-F5344CB8AC3E}">
        <p14:creationId xmlns:p14="http://schemas.microsoft.com/office/powerpoint/2010/main" val="4736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12C800-EF87-9D44-596C-782DCF55DB7B}"/>
              </a:ext>
            </a:extLst>
          </p:cNvPr>
          <p:cNvPicPr>
            <a:picLocks noChangeAspect="1"/>
          </p:cNvPicPr>
          <p:nvPr/>
        </p:nvPicPr>
        <p:blipFill>
          <a:blip r:embed="rId2"/>
          <a:stretch>
            <a:fillRect/>
          </a:stretch>
        </p:blipFill>
        <p:spPr>
          <a:xfrm>
            <a:off x="458189" y="491332"/>
            <a:ext cx="5686293" cy="2501249"/>
          </a:xfrm>
          <a:prstGeom prst="rect">
            <a:avLst/>
          </a:prstGeom>
        </p:spPr>
      </p:pic>
      <p:sp>
        <p:nvSpPr>
          <p:cNvPr id="4" name="TextBox 3">
            <a:extLst>
              <a:ext uri="{FF2B5EF4-FFF2-40B4-BE49-F238E27FC236}">
                <a16:creationId xmlns:a16="http://schemas.microsoft.com/office/drawing/2014/main" id="{24118DF0-ADDA-1A27-6D24-D944020D6C46}"/>
              </a:ext>
            </a:extLst>
          </p:cNvPr>
          <p:cNvSpPr txBox="1"/>
          <p:nvPr/>
        </p:nvSpPr>
        <p:spPr>
          <a:xfrm>
            <a:off x="458189" y="3429000"/>
            <a:ext cx="6097978" cy="1384995"/>
          </a:xfrm>
          <a:prstGeom prst="rect">
            <a:avLst/>
          </a:prstGeom>
          <a:noFill/>
        </p:spPr>
        <p:txBody>
          <a:bodyPr wrap="square">
            <a:spAutoFit/>
          </a:bodyPr>
          <a:lstStyle/>
          <a:p>
            <a:pPr marL="171450" indent="-171450" algn="l">
              <a:buFont typeface="Arial" panose="020B0604020202020204" pitchFamily="34" charset="0"/>
              <a:buChar char="•"/>
            </a:pPr>
            <a:r>
              <a:rPr lang="en-CA" sz="1400" b="0" i="0" dirty="0">
                <a:solidFill>
                  <a:srgbClr val="1F1F1F"/>
                </a:solidFill>
                <a:effectLst/>
                <a:latin typeface="Source Sans Pro" panose="020B0503030403020204" pitchFamily="34" charset="0"/>
              </a:rPr>
              <a:t>Configuration information can include general settings like the location of data and log files, and the port the server listens on for requests. </a:t>
            </a:r>
          </a:p>
          <a:p>
            <a:pPr marL="171450" indent="-171450" algn="l">
              <a:buFont typeface="Arial" panose="020B0604020202020204" pitchFamily="34" charset="0"/>
              <a:buChar char="•"/>
            </a:pPr>
            <a:endParaRPr lang="en-CA" sz="1400" dirty="0">
              <a:solidFill>
                <a:srgbClr val="333333"/>
              </a:solidFill>
              <a:latin typeface="OpenSans"/>
            </a:endParaRPr>
          </a:p>
          <a:p>
            <a:pPr marL="171450" indent="-171450" algn="l">
              <a:buFont typeface="Arial" panose="020B0604020202020204" pitchFamily="34" charset="0"/>
              <a:buChar char="•"/>
            </a:pPr>
            <a:r>
              <a:rPr lang="en-CA" sz="1400" b="0" i="0" dirty="0">
                <a:solidFill>
                  <a:srgbClr val="1F1F1F"/>
                </a:solidFill>
                <a:effectLst/>
                <a:latin typeface="Source Sans Pro" panose="020B0503030403020204" pitchFamily="34" charset="0"/>
              </a:rPr>
              <a:t>Or configuration information can be more focused, like settings that affect performance, including memory allocation, a connection timeout, and the maximum packet size. </a:t>
            </a:r>
          </a:p>
        </p:txBody>
      </p:sp>
      <p:pic>
        <p:nvPicPr>
          <p:cNvPr id="5" name="Picture 4">
            <a:extLst>
              <a:ext uri="{FF2B5EF4-FFF2-40B4-BE49-F238E27FC236}">
                <a16:creationId xmlns:a16="http://schemas.microsoft.com/office/drawing/2014/main" id="{16DFEF60-6E85-B517-4E34-5B19813F7EB0}"/>
              </a:ext>
            </a:extLst>
          </p:cNvPr>
          <p:cNvPicPr>
            <a:picLocks noChangeAspect="1"/>
          </p:cNvPicPr>
          <p:nvPr/>
        </p:nvPicPr>
        <p:blipFill>
          <a:blip r:embed="rId3"/>
          <a:stretch>
            <a:fillRect/>
          </a:stretch>
        </p:blipFill>
        <p:spPr>
          <a:xfrm>
            <a:off x="6662552" y="491331"/>
            <a:ext cx="5247718" cy="2501249"/>
          </a:xfrm>
          <a:prstGeom prst="rect">
            <a:avLst/>
          </a:prstGeom>
        </p:spPr>
      </p:pic>
      <p:sp>
        <p:nvSpPr>
          <p:cNvPr id="7" name="TextBox 6">
            <a:extLst>
              <a:ext uri="{FF2B5EF4-FFF2-40B4-BE49-F238E27FC236}">
                <a16:creationId xmlns:a16="http://schemas.microsoft.com/office/drawing/2014/main" id="{05A3848F-5F08-FB0B-2AC9-03F31D269E4D}"/>
              </a:ext>
            </a:extLst>
          </p:cNvPr>
          <p:cNvSpPr txBox="1"/>
          <p:nvPr/>
        </p:nvSpPr>
        <p:spPr>
          <a:xfrm>
            <a:off x="6556167" y="2992580"/>
            <a:ext cx="5485412" cy="135146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To store configuration information: Db2 uses the SQLDBCONF file. </a:t>
            </a:r>
            <a:endParaRPr lang="en-CA" sz="1400" dirty="0">
              <a:solidFill>
                <a:srgbClr val="333333"/>
              </a:solidFill>
              <a:latin typeface="OpenSans"/>
            </a:endParaRPr>
          </a:p>
          <a:p>
            <a:pPr marL="171450" indent="-1714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MySQL uses </a:t>
            </a:r>
            <a:r>
              <a:rPr lang="en-CA" sz="1400" b="0" i="0" dirty="0" err="1">
                <a:solidFill>
                  <a:srgbClr val="1F1F1F"/>
                </a:solidFill>
                <a:effectLst/>
                <a:latin typeface="Source Sans Pro" panose="020B0503030403020204" pitchFamily="34" charset="0"/>
              </a:rPr>
              <a:t>my.ini</a:t>
            </a:r>
            <a:r>
              <a:rPr lang="en-CA" sz="1400" b="0" i="0" dirty="0">
                <a:solidFill>
                  <a:srgbClr val="1F1F1F"/>
                </a:solidFill>
                <a:effectLst/>
                <a:latin typeface="Source Sans Pro" panose="020B0503030403020204" pitchFamily="34" charset="0"/>
              </a:rPr>
              <a:t> files on Windows-based systems and </a:t>
            </a:r>
            <a:r>
              <a:rPr lang="en-CA" sz="1400" b="0" i="0" dirty="0" err="1">
                <a:solidFill>
                  <a:srgbClr val="1F1F1F"/>
                </a:solidFill>
                <a:effectLst/>
                <a:latin typeface="Source Sans Pro" panose="020B0503030403020204" pitchFamily="34" charset="0"/>
              </a:rPr>
              <a:t>my.cnf</a:t>
            </a:r>
            <a:r>
              <a:rPr lang="en-CA" sz="1400" b="0" i="0" dirty="0">
                <a:solidFill>
                  <a:srgbClr val="1F1F1F"/>
                </a:solidFill>
                <a:effectLst/>
                <a:latin typeface="Source Sans Pro" panose="020B0503030403020204" pitchFamily="34" charset="0"/>
              </a:rPr>
              <a:t> files on Linux-based systems. </a:t>
            </a:r>
            <a:endParaRPr lang="en-CA" sz="1400" dirty="0">
              <a:solidFill>
                <a:srgbClr val="333333"/>
              </a:solidFill>
              <a:latin typeface="OpenSans"/>
            </a:endParaRPr>
          </a:p>
          <a:p>
            <a:pPr marL="171450" indent="-1714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PostgreSQL uses the </a:t>
            </a:r>
            <a:r>
              <a:rPr lang="en-CA" sz="1400" b="0" i="0" dirty="0" err="1">
                <a:solidFill>
                  <a:srgbClr val="1F1F1F"/>
                </a:solidFill>
                <a:effectLst/>
                <a:latin typeface="Source Sans Pro" panose="020B0503030403020204" pitchFamily="34" charset="0"/>
              </a:rPr>
              <a:t>postgresql.conf</a:t>
            </a:r>
            <a:r>
              <a:rPr lang="en-CA" sz="1400" b="0" i="0" dirty="0">
                <a:solidFill>
                  <a:srgbClr val="1F1F1F"/>
                </a:solidFill>
                <a:effectLst/>
                <a:latin typeface="Source Sans Pro" panose="020B0503030403020204" pitchFamily="34" charset="0"/>
              </a:rPr>
              <a:t> file. </a:t>
            </a:r>
            <a:endParaRPr lang="en-CA" sz="1400" b="0" i="0" dirty="0">
              <a:solidFill>
                <a:srgbClr val="333333"/>
              </a:solidFill>
              <a:effectLst/>
              <a:latin typeface="OpenSans"/>
            </a:endParaRPr>
          </a:p>
        </p:txBody>
      </p:sp>
    </p:spTree>
    <p:extLst>
      <p:ext uri="{BB962C8B-B14F-4D97-AF65-F5344CB8AC3E}">
        <p14:creationId xmlns:p14="http://schemas.microsoft.com/office/powerpoint/2010/main" val="901205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03855E-9F4C-886B-F8D7-ED1F1FE3CFC5}"/>
              </a:ext>
            </a:extLst>
          </p:cNvPr>
          <p:cNvPicPr>
            <a:picLocks noChangeAspect="1"/>
          </p:cNvPicPr>
          <p:nvPr/>
        </p:nvPicPr>
        <p:blipFill>
          <a:blip r:embed="rId2"/>
          <a:stretch>
            <a:fillRect/>
          </a:stretch>
        </p:blipFill>
        <p:spPr>
          <a:xfrm>
            <a:off x="0" y="121800"/>
            <a:ext cx="6210290" cy="2140137"/>
          </a:xfrm>
          <a:prstGeom prst="rect">
            <a:avLst/>
          </a:prstGeom>
        </p:spPr>
      </p:pic>
      <p:pic>
        <p:nvPicPr>
          <p:cNvPr id="3" name="Picture 2">
            <a:extLst>
              <a:ext uri="{FF2B5EF4-FFF2-40B4-BE49-F238E27FC236}">
                <a16:creationId xmlns:a16="http://schemas.microsoft.com/office/drawing/2014/main" id="{09D6F709-ACEB-7EC8-5CB9-CAAF8E8F91FE}"/>
              </a:ext>
            </a:extLst>
          </p:cNvPr>
          <p:cNvPicPr>
            <a:picLocks noChangeAspect="1"/>
          </p:cNvPicPr>
          <p:nvPr/>
        </p:nvPicPr>
        <p:blipFill>
          <a:blip r:embed="rId3"/>
          <a:stretch>
            <a:fillRect/>
          </a:stretch>
        </p:blipFill>
        <p:spPr>
          <a:xfrm>
            <a:off x="234860" y="3168227"/>
            <a:ext cx="5436935" cy="2330115"/>
          </a:xfrm>
          <a:prstGeom prst="rect">
            <a:avLst/>
          </a:prstGeom>
        </p:spPr>
      </p:pic>
      <p:pic>
        <p:nvPicPr>
          <p:cNvPr id="4" name="Picture 3">
            <a:extLst>
              <a:ext uri="{FF2B5EF4-FFF2-40B4-BE49-F238E27FC236}">
                <a16:creationId xmlns:a16="http://schemas.microsoft.com/office/drawing/2014/main" id="{629D29EB-0D46-A4D7-D58F-B240EED01706}"/>
              </a:ext>
            </a:extLst>
          </p:cNvPr>
          <p:cNvPicPr>
            <a:picLocks noChangeAspect="1"/>
          </p:cNvPicPr>
          <p:nvPr/>
        </p:nvPicPr>
        <p:blipFill>
          <a:blip r:embed="rId4"/>
          <a:stretch>
            <a:fillRect/>
          </a:stretch>
        </p:blipFill>
        <p:spPr>
          <a:xfrm>
            <a:off x="6497287" y="303892"/>
            <a:ext cx="4665518" cy="2586665"/>
          </a:xfrm>
          <a:prstGeom prst="rect">
            <a:avLst/>
          </a:prstGeom>
        </p:spPr>
      </p:pic>
      <p:sp>
        <p:nvSpPr>
          <p:cNvPr id="5" name="TextBox 4">
            <a:extLst>
              <a:ext uri="{FF2B5EF4-FFF2-40B4-BE49-F238E27FC236}">
                <a16:creationId xmlns:a16="http://schemas.microsoft.com/office/drawing/2014/main" id="{02B5981B-FC38-8C61-3EEF-5197D2FBD044}"/>
              </a:ext>
            </a:extLst>
          </p:cNvPr>
          <p:cNvSpPr txBox="1"/>
          <p:nvPr/>
        </p:nvSpPr>
        <p:spPr>
          <a:xfrm>
            <a:off x="9571512" y="1816925"/>
            <a:ext cx="2141933" cy="246221"/>
          </a:xfrm>
          <a:prstGeom prst="rect">
            <a:avLst/>
          </a:prstGeom>
          <a:noFill/>
        </p:spPr>
        <p:txBody>
          <a:bodyPr wrap="none" rtlCol="0">
            <a:spAutoFit/>
          </a:bodyPr>
          <a:lstStyle/>
          <a:p>
            <a:r>
              <a:rPr lang="en-US" sz="1000" dirty="0">
                <a:solidFill>
                  <a:schemeClr val="accent2"/>
                </a:solidFill>
              </a:rPr>
              <a:t>Kind of database workload simulation</a:t>
            </a:r>
          </a:p>
        </p:txBody>
      </p:sp>
      <p:pic>
        <p:nvPicPr>
          <p:cNvPr id="6" name="Picture 5">
            <a:extLst>
              <a:ext uri="{FF2B5EF4-FFF2-40B4-BE49-F238E27FC236}">
                <a16:creationId xmlns:a16="http://schemas.microsoft.com/office/drawing/2014/main" id="{F41FD9FE-B230-6F39-B442-FA19D56B33AA}"/>
              </a:ext>
            </a:extLst>
          </p:cNvPr>
          <p:cNvPicPr>
            <a:picLocks noChangeAspect="1"/>
          </p:cNvPicPr>
          <p:nvPr/>
        </p:nvPicPr>
        <p:blipFill>
          <a:blip r:embed="rId5"/>
          <a:stretch>
            <a:fillRect/>
          </a:stretch>
        </p:blipFill>
        <p:spPr>
          <a:xfrm>
            <a:off x="6603334" y="3370177"/>
            <a:ext cx="4593287" cy="1926217"/>
          </a:xfrm>
          <a:prstGeom prst="rect">
            <a:avLst/>
          </a:prstGeom>
        </p:spPr>
      </p:pic>
      <p:sp>
        <p:nvSpPr>
          <p:cNvPr id="7" name="TextBox 6">
            <a:extLst>
              <a:ext uri="{FF2B5EF4-FFF2-40B4-BE49-F238E27FC236}">
                <a16:creationId xmlns:a16="http://schemas.microsoft.com/office/drawing/2014/main" id="{C9BB4AA2-5725-F6EA-1BE0-33432B1521F7}"/>
              </a:ext>
            </a:extLst>
          </p:cNvPr>
          <p:cNvSpPr txBox="1"/>
          <p:nvPr/>
        </p:nvSpPr>
        <p:spPr>
          <a:xfrm>
            <a:off x="8935601" y="5201392"/>
            <a:ext cx="2813469" cy="253916"/>
          </a:xfrm>
          <a:prstGeom prst="rect">
            <a:avLst/>
          </a:prstGeom>
          <a:noFill/>
        </p:spPr>
        <p:txBody>
          <a:bodyPr wrap="square" rtlCol="0">
            <a:spAutoFit/>
          </a:bodyPr>
          <a:lstStyle/>
          <a:p>
            <a:r>
              <a:rPr lang="en-US" sz="1050" dirty="0">
                <a:solidFill>
                  <a:schemeClr val="accent2"/>
                </a:solidFill>
              </a:rPr>
              <a:t>Quick-check of database dashboard</a:t>
            </a:r>
          </a:p>
        </p:txBody>
      </p:sp>
    </p:spTree>
    <p:extLst>
      <p:ext uri="{BB962C8B-B14F-4D97-AF65-F5344CB8AC3E}">
        <p14:creationId xmlns:p14="http://schemas.microsoft.com/office/powerpoint/2010/main" val="922640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6F24FD-8E3E-BAB2-749F-A07AD3DEC235}"/>
              </a:ext>
            </a:extLst>
          </p:cNvPr>
          <p:cNvPicPr>
            <a:picLocks noChangeAspect="1"/>
          </p:cNvPicPr>
          <p:nvPr/>
        </p:nvPicPr>
        <p:blipFill>
          <a:blip r:embed="rId2"/>
          <a:stretch>
            <a:fillRect/>
          </a:stretch>
        </p:blipFill>
        <p:spPr>
          <a:xfrm>
            <a:off x="175819" y="353784"/>
            <a:ext cx="7373659" cy="2531919"/>
          </a:xfrm>
          <a:prstGeom prst="rect">
            <a:avLst/>
          </a:prstGeom>
        </p:spPr>
      </p:pic>
      <p:pic>
        <p:nvPicPr>
          <p:cNvPr id="3" name="Picture 2">
            <a:extLst>
              <a:ext uri="{FF2B5EF4-FFF2-40B4-BE49-F238E27FC236}">
                <a16:creationId xmlns:a16="http://schemas.microsoft.com/office/drawing/2014/main" id="{788F7B77-4E2F-CDC0-0D75-FD255EDF77E8}"/>
              </a:ext>
            </a:extLst>
          </p:cNvPr>
          <p:cNvPicPr>
            <a:picLocks noChangeAspect="1"/>
          </p:cNvPicPr>
          <p:nvPr/>
        </p:nvPicPr>
        <p:blipFill>
          <a:blip r:embed="rId3"/>
          <a:stretch>
            <a:fillRect/>
          </a:stretch>
        </p:blipFill>
        <p:spPr>
          <a:xfrm>
            <a:off x="2958771" y="3429000"/>
            <a:ext cx="6543610" cy="3075216"/>
          </a:xfrm>
          <a:prstGeom prst="rect">
            <a:avLst/>
          </a:prstGeom>
        </p:spPr>
      </p:pic>
    </p:spTree>
    <p:extLst>
      <p:ext uri="{BB962C8B-B14F-4D97-AF65-F5344CB8AC3E}">
        <p14:creationId xmlns:p14="http://schemas.microsoft.com/office/powerpoint/2010/main" val="2870757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0519FB-5CA3-A384-9C77-BE66E9364FEA}"/>
              </a:ext>
            </a:extLst>
          </p:cNvPr>
          <p:cNvSpPr txBox="1"/>
          <p:nvPr/>
        </p:nvSpPr>
        <p:spPr>
          <a:xfrm>
            <a:off x="4096987" y="1531917"/>
            <a:ext cx="2417906" cy="461665"/>
          </a:xfrm>
          <a:prstGeom prst="rect">
            <a:avLst/>
          </a:prstGeom>
          <a:noFill/>
        </p:spPr>
        <p:txBody>
          <a:bodyPr wrap="none" rtlCol="0">
            <a:spAutoFit/>
          </a:bodyPr>
          <a:lstStyle/>
          <a:p>
            <a:r>
              <a:rPr lang="en-US" sz="2400" b="1" u="sng" dirty="0"/>
              <a:t>Database Storage</a:t>
            </a:r>
          </a:p>
        </p:txBody>
      </p:sp>
      <p:pic>
        <p:nvPicPr>
          <p:cNvPr id="3" name="Picture 2">
            <a:extLst>
              <a:ext uri="{FF2B5EF4-FFF2-40B4-BE49-F238E27FC236}">
                <a16:creationId xmlns:a16="http://schemas.microsoft.com/office/drawing/2014/main" id="{A30A61B0-256C-6041-03AF-21124CFFA268}"/>
              </a:ext>
            </a:extLst>
          </p:cNvPr>
          <p:cNvPicPr>
            <a:picLocks noChangeAspect="1"/>
          </p:cNvPicPr>
          <p:nvPr/>
        </p:nvPicPr>
        <p:blipFill>
          <a:blip r:embed="rId2"/>
          <a:stretch>
            <a:fillRect/>
          </a:stretch>
        </p:blipFill>
        <p:spPr>
          <a:xfrm>
            <a:off x="2209800" y="2007346"/>
            <a:ext cx="7772400" cy="2843307"/>
          </a:xfrm>
          <a:prstGeom prst="rect">
            <a:avLst/>
          </a:prstGeom>
        </p:spPr>
      </p:pic>
    </p:spTree>
    <p:extLst>
      <p:ext uri="{BB962C8B-B14F-4D97-AF65-F5344CB8AC3E}">
        <p14:creationId xmlns:p14="http://schemas.microsoft.com/office/powerpoint/2010/main" val="3344423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D56F7E-273E-084E-E02C-D83897CE0650}"/>
              </a:ext>
            </a:extLst>
          </p:cNvPr>
          <p:cNvPicPr>
            <a:picLocks noChangeAspect="1"/>
          </p:cNvPicPr>
          <p:nvPr/>
        </p:nvPicPr>
        <p:blipFill>
          <a:blip r:embed="rId2"/>
          <a:stretch>
            <a:fillRect/>
          </a:stretch>
        </p:blipFill>
        <p:spPr>
          <a:xfrm>
            <a:off x="1674421" y="218863"/>
            <a:ext cx="7772400" cy="3433629"/>
          </a:xfrm>
          <a:prstGeom prst="rect">
            <a:avLst/>
          </a:prstGeom>
        </p:spPr>
      </p:pic>
      <p:sp>
        <p:nvSpPr>
          <p:cNvPr id="4" name="TextBox 3">
            <a:extLst>
              <a:ext uri="{FF2B5EF4-FFF2-40B4-BE49-F238E27FC236}">
                <a16:creationId xmlns:a16="http://schemas.microsoft.com/office/drawing/2014/main" id="{D679AE75-7A70-ECE8-3E31-A853DB9422A2}"/>
              </a:ext>
            </a:extLst>
          </p:cNvPr>
          <p:cNvSpPr txBox="1"/>
          <p:nvPr/>
        </p:nvSpPr>
        <p:spPr>
          <a:xfrm>
            <a:off x="235527" y="3617697"/>
            <a:ext cx="11720946" cy="329045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As a DBA, you need to ensure that database has enough storage space for all the data it needs to store. You must determine the capacity required for the database and plan for growth.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In </a:t>
            </a:r>
            <a:r>
              <a:rPr lang="en-CA" sz="1400" b="1" i="0" dirty="0">
                <a:solidFill>
                  <a:srgbClr val="1F1F1F"/>
                </a:solidFill>
                <a:effectLst/>
                <a:latin typeface="Source Sans Pro" panose="020B0503030403020204" pitchFamily="34" charset="0"/>
              </a:rPr>
              <a:t>cloud-b</a:t>
            </a:r>
            <a:r>
              <a:rPr lang="en-CA" sz="1400" b="0" i="0" dirty="0">
                <a:solidFill>
                  <a:srgbClr val="1F1F1F"/>
                </a:solidFill>
                <a:effectLst/>
                <a:latin typeface="Source Sans Pro" panose="020B0503030403020204" pitchFamily="34" charset="0"/>
              </a:rPr>
              <a:t>ased databases </a:t>
            </a:r>
            <a:r>
              <a:rPr lang="en-CA" sz="1400" b="1" i="0" dirty="0">
                <a:solidFill>
                  <a:srgbClr val="1F1F1F"/>
                </a:solidFill>
                <a:effectLst/>
                <a:latin typeface="Source Sans Pro" panose="020B0503030403020204" pitchFamily="34" charset="0"/>
              </a:rPr>
              <a:t>expanding your storage space is performed </a:t>
            </a:r>
            <a:r>
              <a:rPr lang="en-CA" sz="1400" b="1" i="0" u="sng" dirty="0">
                <a:solidFill>
                  <a:srgbClr val="1F1F1F"/>
                </a:solidFill>
                <a:effectLst/>
                <a:latin typeface="Source Sans Pro" panose="020B0503030403020204" pitchFamily="34" charset="0"/>
              </a:rPr>
              <a:t>through an API </a:t>
            </a:r>
            <a:r>
              <a:rPr lang="en-CA" sz="1400" b="1" i="0" dirty="0">
                <a:solidFill>
                  <a:srgbClr val="1F1F1F"/>
                </a:solidFill>
                <a:effectLst/>
                <a:latin typeface="Source Sans Pro" panose="020B0503030403020204" pitchFamily="34" charset="0"/>
              </a:rPr>
              <a:t>or a Graphical Console</a:t>
            </a:r>
            <a:r>
              <a:rPr lang="en-CA" sz="1400" b="0" i="0" dirty="0">
                <a:solidFill>
                  <a:srgbClr val="1F1F1F"/>
                </a:solidFill>
                <a:effectLst/>
                <a:latin typeface="Source Sans Pro" panose="020B0503030403020204" pitchFamily="34" charset="0"/>
              </a:rPr>
              <a:t>. One of the advantages of using a cloud-based database is that it is so easy to scale up and scale down in terms of storage space.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In a self-managed or on-premises environment, you can also plan storage space for improved performance, storing competing resources on different disks.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err="1">
                <a:solidFill>
                  <a:srgbClr val="1F1F1F"/>
                </a:solidFill>
                <a:effectLst/>
                <a:latin typeface="Source Sans Pro" panose="020B0503030403020204" pitchFamily="34" charset="0"/>
              </a:rPr>
              <a:t>RDBMSes</a:t>
            </a:r>
            <a:r>
              <a:rPr lang="en-CA" sz="1400" b="0" i="0" dirty="0">
                <a:solidFill>
                  <a:srgbClr val="1F1F1F"/>
                </a:solidFill>
                <a:effectLst/>
                <a:latin typeface="Source Sans Pro" panose="020B0503030403020204" pitchFamily="34" charset="0"/>
              </a:rPr>
              <a:t> separate the physical storage of database files on disk from the logical design of the database, allowing more flexibility in managing the data files.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can manage the data through a logical object without being concerned about the nature of the physical storage. For example, you can issue a command to back up a database without having to specify all the physical disks that store the database.</a:t>
            </a:r>
            <a:endParaRPr lang="en-CA" sz="1400" b="0" i="0" dirty="0">
              <a:solidFill>
                <a:srgbClr val="333333"/>
              </a:solidFill>
              <a:effectLst/>
              <a:latin typeface="OpenSans"/>
            </a:endParaRPr>
          </a:p>
        </p:txBody>
      </p:sp>
      <p:sp>
        <p:nvSpPr>
          <p:cNvPr id="5" name="TextBox 4">
            <a:extLst>
              <a:ext uri="{FF2B5EF4-FFF2-40B4-BE49-F238E27FC236}">
                <a16:creationId xmlns:a16="http://schemas.microsoft.com/office/drawing/2014/main" id="{6693010E-2C12-39E0-0A94-84B85FEFD8FA}"/>
              </a:ext>
            </a:extLst>
          </p:cNvPr>
          <p:cNvSpPr txBox="1"/>
          <p:nvPr/>
        </p:nvSpPr>
        <p:spPr>
          <a:xfrm>
            <a:off x="4227616" y="1935678"/>
            <a:ext cx="700833" cy="369332"/>
          </a:xfrm>
          <a:prstGeom prst="rect">
            <a:avLst/>
          </a:prstGeom>
          <a:noFill/>
        </p:spPr>
        <p:txBody>
          <a:bodyPr wrap="none" rtlCol="0">
            <a:spAutoFit/>
          </a:bodyPr>
          <a:lstStyle/>
          <a:p>
            <a:r>
              <a:rPr lang="en-US" dirty="0"/>
              <a:t>cloud</a:t>
            </a:r>
          </a:p>
        </p:txBody>
      </p:sp>
      <p:sp>
        <p:nvSpPr>
          <p:cNvPr id="6" name="TextBox 5">
            <a:extLst>
              <a:ext uri="{FF2B5EF4-FFF2-40B4-BE49-F238E27FC236}">
                <a16:creationId xmlns:a16="http://schemas.microsoft.com/office/drawing/2014/main" id="{0B7E0A2D-B540-2E9F-53D7-5EDEB553F6D3}"/>
              </a:ext>
            </a:extLst>
          </p:cNvPr>
          <p:cNvSpPr txBox="1"/>
          <p:nvPr/>
        </p:nvSpPr>
        <p:spPr>
          <a:xfrm>
            <a:off x="5878286" y="2120344"/>
            <a:ext cx="1453924" cy="369332"/>
          </a:xfrm>
          <a:prstGeom prst="rect">
            <a:avLst/>
          </a:prstGeom>
          <a:noFill/>
        </p:spPr>
        <p:txBody>
          <a:bodyPr wrap="none" rtlCol="0">
            <a:spAutoFit/>
          </a:bodyPr>
          <a:lstStyle/>
          <a:p>
            <a:r>
              <a:rPr lang="en-US" dirty="0"/>
              <a:t>Self managed</a:t>
            </a:r>
          </a:p>
        </p:txBody>
      </p:sp>
    </p:spTree>
    <p:extLst>
      <p:ext uri="{BB962C8B-B14F-4D97-AF65-F5344CB8AC3E}">
        <p14:creationId xmlns:p14="http://schemas.microsoft.com/office/powerpoint/2010/main" val="2536819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2A800D-079E-2B01-9194-3BECC528B3EA}"/>
              </a:ext>
            </a:extLst>
          </p:cNvPr>
          <p:cNvPicPr>
            <a:picLocks noChangeAspect="1"/>
          </p:cNvPicPr>
          <p:nvPr/>
        </p:nvPicPr>
        <p:blipFill>
          <a:blip r:embed="rId2"/>
          <a:stretch>
            <a:fillRect/>
          </a:stretch>
        </p:blipFill>
        <p:spPr>
          <a:xfrm>
            <a:off x="0" y="1"/>
            <a:ext cx="7457704" cy="3647686"/>
          </a:xfrm>
          <a:prstGeom prst="rect">
            <a:avLst/>
          </a:prstGeom>
        </p:spPr>
      </p:pic>
      <p:sp>
        <p:nvSpPr>
          <p:cNvPr id="4" name="TextBox 3">
            <a:extLst>
              <a:ext uri="{FF2B5EF4-FFF2-40B4-BE49-F238E27FC236}">
                <a16:creationId xmlns:a16="http://schemas.microsoft.com/office/drawing/2014/main" id="{24FF54A6-9043-9E72-C5CA-7753C5FC9252}"/>
              </a:ext>
            </a:extLst>
          </p:cNvPr>
          <p:cNvSpPr txBox="1"/>
          <p:nvPr/>
        </p:nvSpPr>
        <p:spPr>
          <a:xfrm>
            <a:off x="119743" y="3764708"/>
            <a:ext cx="11779333" cy="2967287"/>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CA" sz="1400" b="1" i="0" dirty="0">
                <a:solidFill>
                  <a:srgbClr val="1F1F1F"/>
                </a:solidFill>
                <a:effectLst/>
                <a:latin typeface="Source Sans Pro" panose="020B0503030403020204" pitchFamily="34" charset="0"/>
              </a:rPr>
              <a:t>Tablespaces are structures that contain database objects such as tables, indexes, large objects, and long data. </a:t>
            </a:r>
            <a:endParaRPr lang="en-CA" sz="1400" b="1" i="0" dirty="0">
              <a:solidFill>
                <a:srgbClr val="333333"/>
              </a:solidFill>
              <a:effectLst/>
              <a:latin typeface="OpenSans"/>
            </a:endParaRPr>
          </a:p>
          <a:p>
            <a:pPr marL="171450" indent="-1714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DBAs use tablespaces to </a:t>
            </a:r>
            <a:r>
              <a:rPr lang="en-CA" sz="1400" b="0" i="0" u="sng" dirty="0">
                <a:solidFill>
                  <a:srgbClr val="1F1F1F"/>
                </a:solidFill>
                <a:effectLst/>
                <a:latin typeface="Source Sans Pro" panose="020B0503030403020204" pitchFamily="34" charset="0"/>
              </a:rPr>
              <a:t>logically organize </a:t>
            </a:r>
            <a:r>
              <a:rPr lang="en-CA" sz="1400" b="0" i="0" dirty="0">
                <a:solidFill>
                  <a:srgbClr val="1F1F1F"/>
                </a:solidFill>
                <a:effectLst/>
                <a:latin typeface="Source Sans Pro" panose="020B0503030403020204" pitchFamily="34" charset="0"/>
              </a:rPr>
              <a:t>database objects based on where their data is stored. </a:t>
            </a:r>
            <a:endParaRPr lang="en-CA" sz="1400" b="0" i="0" dirty="0">
              <a:solidFill>
                <a:srgbClr val="333333"/>
              </a:solidFill>
              <a:effectLst/>
              <a:latin typeface="OpenSans"/>
            </a:endParaRPr>
          </a:p>
          <a:p>
            <a:pPr marL="171450" indent="-171450" algn="l">
              <a:lnSpc>
                <a:spcPct val="150000"/>
              </a:lnSpc>
              <a:buFont typeface="Arial" panose="020B0604020202020204" pitchFamily="34" charset="0"/>
              <a:buChar char="•"/>
            </a:pPr>
            <a:r>
              <a:rPr lang="en-CA" sz="1400" b="1" i="0" dirty="0">
                <a:solidFill>
                  <a:srgbClr val="1F1F1F"/>
                </a:solidFill>
                <a:effectLst/>
                <a:latin typeface="Source Sans Pro" panose="020B0503030403020204" pitchFamily="34" charset="0"/>
              </a:rPr>
              <a:t>Tablespaces define the mapping between logical database objects and the physical storage containers </a:t>
            </a:r>
            <a:r>
              <a:rPr lang="en-CA" sz="1400" b="0" i="0" dirty="0">
                <a:solidFill>
                  <a:srgbClr val="1F1F1F"/>
                </a:solidFill>
                <a:effectLst/>
                <a:latin typeface="Source Sans Pro" panose="020B0503030403020204" pitchFamily="34" charset="0"/>
              </a:rPr>
              <a:t>that house the data for these objects. </a:t>
            </a:r>
          </a:p>
          <a:p>
            <a:pPr marL="171450" indent="-1714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 storage </a:t>
            </a:r>
            <a:r>
              <a:rPr lang="en-CA" sz="1400" b="0" i="0" u="sng" dirty="0">
                <a:solidFill>
                  <a:srgbClr val="1F1F1F"/>
                </a:solidFill>
                <a:effectLst/>
                <a:latin typeface="Source Sans Pro" panose="020B0503030403020204" pitchFamily="34" charset="0"/>
              </a:rPr>
              <a:t>container can be a data file, a directory, or a raw device</a:t>
            </a:r>
            <a:r>
              <a:rPr lang="en-CA" sz="1400" b="0" i="0" dirty="0">
                <a:solidFill>
                  <a:srgbClr val="1F1F1F"/>
                </a:solidFill>
                <a:effectLst/>
                <a:latin typeface="Source Sans Pro" panose="020B0503030403020204" pitchFamily="34" charset="0"/>
              </a:rPr>
              <a:t>. </a:t>
            </a:r>
            <a:endParaRPr lang="en-CA" sz="1400" b="0" i="0" dirty="0">
              <a:solidFill>
                <a:srgbClr val="333333"/>
              </a:solidFill>
              <a:effectLst/>
              <a:latin typeface="OpenSans"/>
            </a:endParaRPr>
          </a:p>
          <a:p>
            <a:pPr marL="171450" indent="-171450" algn="l">
              <a:lnSpc>
                <a:spcPct val="150000"/>
              </a:lnSpc>
              <a:buFont typeface="Arial" panose="020B0604020202020204" pitchFamily="34" charset="0"/>
              <a:buChar char="•"/>
            </a:pPr>
            <a:r>
              <a:rPr lang="en-CA" sz="1400" b="0" i="0" u="sng" dirty="0">
                <a:solidFill>
                  <a:srgbClr val="1F1F1F"/>
                </a:solidFill>
                <a:effectLst/>
                <a:latin typeface="Source Sans Pro" panose="020B0503030403020204" pitchFamily="34" charset="0"/>
              </a:rPr>
              <a:t>Tablespaces can contain one or more database objects. </a:t>
            </a:r>
          </a:p>
          <a:p>
            <a:pPr marL="171450" indent="-171450" algn="l">
              <a:lnSpc>
                <a:spcPct val="150000"/>
              </a:lnSpc>
              <a:buFont typeface="Arial" panose="020B0604020202020204" pitchFamily="34" charset="0"/>
              <a:buChar char="•"/>
            </a:pPr>
            <a:r>
              <a:rPr lang="en-CA" sz="1400" dirty="0">
                <a:solidFill>
                  <a:srgbClr val="333333"/>
                </a:solidFill>
                <a:latin typeface="OpenSans"/>
              </a:rPr>
              <a:t>I</a:t>
            </a:r>
            <a:r>
              <a:rPr lang="en-CA" sz="1400" b="0" i="0" dirty="0">
                <a:solidFill>
                  <a:srgbClr val="1F1F1F"/>
                </a:solidFill>
                <a:effectLst/>
                <a:latin typeface="Source Sans Pro" panose="020B0503030403020204" pitchFamily="34" charset="0"/>
              </a:rPr>
              <a:t>n this example, Tablespace 1 contains multiple small tables, whereas Tablespace 2 only houses a single large table. Tablespace 3 contains frequently used indexes. </a:t>
            </a:r>
            <a:endParaRPr lang="en-CA" sz="1400" dirty="0">
              <a:solidFill>
                <a:srgbClr val="333333"/>
              </a:solidFill>
              <a:latin typeface="OpenSans"/>
            </a:endParaRPr>
          </a:p>
          <a:p>
            <a:pPr marL="171450" indent="-1714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DBAs configure one or more storage containers to store each tablespace. </a:t>
            </a:r>
            <a:endParaRPr lang="en-CA" sz="1400" dirty="0">
              <a:solidFill>
                <a:srgbClr val="333333"/>
              </a:solidFill>
              <a:latin typeface="OpenSans"/>
            </a:endParaRPr>
          </a:p>
          <a:p>
            <a:pPr marL="171450" indent="-1714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In this example, Container 1 stores Tablespace 1, Containers 2 and 3 store Tablespace 2, and Container 4 stores Tablespace 4. </a:t>
            </a:r>
            <a:endParaRPr lang="en-CA" sz="1400" b="0" i="0" dirty="0">
              <a:solidFill>
                <a:srgbClr val="333333"/>
              </a:solidFill>
              <a:effectLst/>
              <a:latin typeface="OpenSans"/>
            </a:endParaRPr>
          </a:p>
        </p:txBody>
      </p:sp>
    </p:spTree>
    <p:extLst>
      <p:ext uri="{BB962C8B-B14F-4D97-AF65-F5344CB8AC3E}">
        <p14:creationId xmlns:p14="http://schemas.microsoft.com/office/powerpoint/2010/main" val="2770136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B99F8C-5F98-CCB5-CD2E-FEFF111CF348}"/>
              </a:ext>
            </a:extLst>
          </p:cNvPr>
          <p:cNvPicPr>
            <a:picLocks noChangeAspect="1"/>
          </p:cNvPicPr>
          <p:nvPr/>
        </p:nvPicPr>
        <p:blipFill>
          <a:blip r:embed="rId2"/>
          <a:stretch>
            <a:fillRect/>
          </a:stretch>
        </p:blipFill>
        <p:spPr>
          <a:xfrm>
            <a:off x="119743" y="0"/>
            <a:ext cx="5829795" cy="2914898"/>
          </a:xfrm>
          <a:prstGeom prst="rect">
            <a:avLst/>
          </a:prstGeom>
        </p:spPr>
      </p:pic>
      <p:sp>
        <p:nvSpPr>
          <p:cNvPr id="4" name="TextBox 3">
            <a:extLst>
              <a:ext uri="{FF2B5EF4-FFF2-40B4-BE49-F238E27FC236}">
                <a16:creationId xmlns:a16="http://schemas.microsoft.com/office/drawing/2014/main" id="{A04DDBDB-4047-4BD0-1BA7-5513903A2B92}"/>
              </a:ext>
            </a:extLst>
          </p:cNvPr>
          <p:cNvSpPr txBox="1"/>
          <p:nvPr/>
        </p:nvSpPr>
        <p:spPr>
          <a:xfrm>
            <a:off x="60367" y="3058402"/>
            <a:ext cx="11672454" cy="3387594"/>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By using the combination of tablespaces and containers, you can keep logical database storage separate from physical storage and manage the disk layout of a database and its </a:t>
            </a:r>
            <a:endParaRPr lang="en-CA" sz="1200" b="0" i="0" dirty="0">
              <a:solidFill>
                <a:srgbClr val="333333"/>
              </a:solidFill>
              <a:effectLst/>
              <a:latin typeface="OpenSans"/>
            </a:endParaRPr>
          </a:p>
          <a:p>
            <a:pPr algn="l">
              <a:lnSpc>
                <a:spcPct val="150000"/>
              </a:lnSpc>
            </a:pPr>
            <a:r>
              <a:rPr lang="en-CA" sz="1200" b="0" i="0" dirty="0">
                <a:solidFill>
                  <a:srgbClr val="1F1F1F"/>
                </a:solidFill>
                <a:effectLst/>
                <a:latin typeface="Source Sans Pro" panose="020B0503030403020204" pitchFamily="34" charset="0"/>
              </a:rPr>
              <a:t>objects. </a:t>
            </a:r>
          </a:p>
          <a:p>
            <a:pPr algn="l">
              <a:lnSpc>
                <a:spcPct val="150000"/>
              </a:lnSpc>
            </a:pPr>
            <a:endParaRPr lang="en-CA" sz="1200" b="0" i="0" dirty="0">
              <a:solidFill>
                <a:srgbClr val="333333"/>
              </a:solidFill>
              <a:effectLst/>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This results in several benefits: </a:t>
            </a:r>
            <a:endParaRPr lang="en-CA" sz="1200" b="0" i="0" dirty="0">
              <a:solidFill>
                <a:srgbClr val="333333"/>
              </a:solidFill>
              <a:effectLst/>
              <a:latin typeface="OpenSans"/>
            </a:endParaRPr>
          </a:p>
          <a:p>
            <a:pPr algn="l">
              <a:lnSpc>
                <a:spcPct val="150000"/>
              </a:lnSpc>
            </a:pPr>
            <a:r>
              <a:rPr lang="en-CA" sz="1200" b="1" i="0" dirty="0">
                <a:solidFill>
                  <a:srgbClr val="1F1F1F"/>
                </a:solidFill>
                <a:effectLst/>
                <a:latin typeface="Source Sans Pro" panose="020B0503030403020204" pitchFamily="34" charset="0"/>
              </a:rPr>
              <a:t>Performance</a:t>
            </a:r>
            <a:r>
              <a:rPr lang="en-CA" sz="1200" b="0" i="0" dirty="0">
                <a:solidFill>
                  <a:srgbClr val="1F1F1F"/>
                </a:solidFill>
                <a:effectLst/>
                <a:latin typeface="Source Sans Pro" panose="020B0503030403020204" pitchFamily="34" charset="0"/>
              </a:rPr>
              <a:t>: You can use tablespaces to optimize performance. For example, you can place a heavily used index on a fast SSD. </a:t>
            </a:r>
            <a:endParaRPr lang="en-CA" sz="1200" b="0" i="0" dirty="0">
              <a:solidFill>
                <a:srgbClr val="333333"/>
              </a:solidFill>
              <a:effectLst/>
              <a:latin typeface="OpenSans"/>
            </a:endParaRPr>
          </a:p>
          <a:p>
            <a:pPr algn="l">
              <a:lnSpc>
                <a:spcPct val="150000"/>
              </a:lnSpc>
            </a:pPr>
            <a:r>
              <a:rPr lang="en-CA" sz="1200" b="0" i="0" dirty="0">
                <a:solidFill>
                  <a:srgbClr val="1F1F1F"/>
                </a:solidFill>
                <a:effectLst/>
                <a:latin typeface="Source Sans Pro" panose="020B0503030403020204" pitchFamily="34" charset="0"/>
              </a:rPr>
              <a:t>Alternatively, you can store tables containing rarely accessed or archived data on a less expensive but slower magnetic hard drive. </a:t>
            </a:r>
          </a:p>
          <a:p>
            <a:pPr algn="l">
              <a:lnSpc>
                <a:spcPct val="150000"/>
              </a:lnSpc>
            </a:pPr>
            <a:endParaRPr lang="en-CA" sz="1200" b="0" i="0" dirty="0">
              <a:solidFill>
                <a:srgbClr val="333333"/>
              </a:solidFill>
              <a:effectLst/>
              <a:latin typeface="OpenSans"/>
            </a:endParaRPr>
          </a:p>
          <a:p>
            <a:pPr algn="l">
              <a:lnSpc>
                <a:spcPct val="150000"/>
              </a:lnSpc>
            </a:pPr>
            <a:r>
              <a:rPr lang="en-CA" sz="1200" b="1" i="0" dirty="0">
                <a:solidFill>
                  <a:srgbClr val="1F1F1F"/>
                </a:solidFill>
                <a:effectLst/>
                <a:latin typeface="Source Sans Pro" panose="020B0503030403020204" pitchFamily="34" charset="0"/>
              </a:rPr>
              <a:t>Recoverability: </a:t>
            </a:r>
            <a:r>
              <a:rPr lang="en-CA" sz="1200" b="0" i="0" dirty="0">
                <a:solidFill>
                  <a:srgbClr val="1F1F1F"/>
                </a:solidFill>
                <a:effectLst/>
                <a:latin typeface="Source Sans Pro" panose="020B0503030403020204" pitchFamily="34" charset="0"/>
              </a:rPr>
              <a:t>Tablespaces make backup and restore operations more convenient. Using a single command, you can make a backup or restore all the database objects without </a:t>
            </a:r>
            <a:endParaRPr lang="en-CA" sz="1200" b="0" i="0" dirty="0">
              <a:solidFill>
                <a:srgbClr val="333333"/>
              </a:solidFill>
              <a:effectLst/>
              <a:latin typeface="OpenSans"/>
            </a:endParaRPr>
          </a:p>
          <a:p>
            <a:pPr algn="l">
              <a:lnSpc>
                <a:spcPct val="150000"/>
              </a:lnSpc>
            </a:pPr>
            <a:r>
              <a:rPr lang="en-CA" sz="1200" b="0" i="0" dirty="0">
                <a:solidFill>
                  <a:srgbClr val="1F1F1F"/>
                </a:solidFill>
                <a:effectLst/>
                <a:latin typeface="Source Sans Pro" panose="020B0503030403020204" pitchFamily="34" charset="0"/>
              </a:rPr>
              <a:t>worrying about which storage container each object or tablespace is stored on. </a:t>
            </a:r>
          </a:p>
          <a:p>
            <a:pPr algn="l">
              <a:lnSpc>
                <a:spcPct val="150000"/>
              </a:lnSpc>
            </a:pPr>
            <a:endParaRPr lang="en-CA" sz="1200" b="0" i="0" dirty="0">
              <a:solidFill>
                <a:srgbClr val="333333"/>
              </a:solidFill>
              <a:effectLst/>
              <a:latin typeface="OpenSans"/>
            </a:endParaRPr>
          </a:p>
          <a:p>
            <a:pPr algn="l">
              <a:lnSpc>
                <a:spcPct val="150000"/>
              </a:lnSpc>
            </a:pPr>
            <a:r>
              <a:rPr lang="en-CA" sz="1200" b="1" i="0" dirty="0">
                <a:solidFill>
                  <a:srgbClr val="1F1F1F"/>
                </a:solidFill>
                <a:effectLst/>
                <a:latin typeface="Source Sans Pro" panose="020B0503030403020204" pitchFamily="34" charset="0"/>
              </a:rPr>
              <a:t>Storage Management</a:t>
            </a:r>
            <a:r>
              <a:rPr lang="en-CA" sz="1200" b="0" i="0" dirty="0">
                <a:solidFill>
                  <a:srgbClr val="1F1F1F"/>
                </a:solidFill>
                <a:effectLst/>
                <a:latin typeface="Source Sans Pro" panose="020B0503030403020204" pitchFamily="34" charset="0"/>
              </a:rPr>
              <a:t>: The RDBMS creates and extends the datafiles or containers depending on the need. </a:t>
            </a:r>
            <a:endParaRPr lang="en-CA" sz="1200" b="0" i="0" dirty="0">
              <a:solidFill>
                <a:srgbClr val="333333"/>
              </a:solidFill>
              <a:effectLst/>
              <a:latin typeface="OpenSans"/>
            </a:endParaRPr>
          </a:p>
          <a:p>
            <a:pPr algn="l">
              <a:lnSpc>
                <a:spcPct val="150000"/>
              </a:lnSpc>
            </a:pPr>
            <a:r>
              <a:rPr lang="en-CA" sz="1200" b="0" i="0" dirty="0">
                <a:solidFill>
                  <a:srgbClr val="1F1F1F"/>
                </a:solidFill>
                <a:effectLst/>
                <a:latin typeface="Source Sans Pro" panose="020B0503030403020204" pitchFamily="34" charset="0"/>
              </a:rPr>
              <a:t>When necessary, you can also manually expand the storage space by adding another storage path or container to the tablespace.</a:t>
            </a:r>
            <a:endParaRPr lang="en-CA" sz="1200" b="0" i="0" dirty="0">
              <a:solidFill>
                <a:srgbClr val="333333"/>
              </a:solidFill>
              <a:effectLst/>
              <a:latin typeface="OpenSans"/>
            </a:endParaRPr>
          </a:p>
        </p:txBody>
      </p:sp>
    </p:spTree>
    <p:extLst>
      <p:ext uri="{BB962C8B-B14F-4D97-AF65-F5344CB8AC3E}">
        <p14:creationId xmlns:p14="http://schemas.microsoft.com/office/powerpoint/2010/main" val="428860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6250D3-92A5-577B-3418-39C350D3F07B}"/>
              </a:ext>
            </a:extLst>
          </p:cNvPr>
          <p:cNvPicPr>
            <a:picLocks noChangeAspect="1"/>
          </p:cNvPicPr>
          <p:nvPr/>
        </p:nvPicPr>
        <p:blipFill>
          <a:blip r:embed="rId2"/>
          <a:stretch>
            <a:fillRect/>
          </a:stretch>
        </p:blipFill>
        <p:spPr>
          <a:xfrm>
            <a:off x="0" y="0"/>
            <a:ext cx="6096000" cy="2859120"/>
          </a:xfrm>
          <a:prstGeom prst="rect">
            <a:avLst/>
          </a:prstGeom>
        </p:spPr>
      </p:pic>
      <p:sp>
        <p:nvSpPr>
          <p:cNvPr id="4" name="TextBox 3">
            <a:extLst>
              <a:ext uri="{FF2B5EF4-FFF2-40B4-BE49-F238E27FC236}">
                <a16:creationId xmlns:a16="http://schemas.microsoft.com/office/drawing/2014/main" id="{0C0458A0-C9FA-CCED-CD06-6BE5AF206BA8}"/>
              </a:ext>
            </a:extLst>
          </p:cNvPr>
          <p:cNvSpPr txBox="1"/>
          <p:nvPr/>
        </p:nvSpPr>
        <p:spPr>
          <a:xfrm>
            <a:off x="151411" y="3429000"/>
            <a:ext cx="11783290" cy="3018262"/>
          </a:xfrm>
          <a:prstGeom prst="rect">
            <a:avLst/>
          </a:prstGeom>
          <a:noFill/>
        </p:spPr>
        <p:txBody>
          <a:bodyPr wrap="square">
            <a:spAutoFit/>
          </a:bodyPr>
          <a:lstStyle/>
          <a:p>
            <a:pPr algn="l"/>
            <a:r>
              <a:rPr lang="en-CA" sz="1200" b="0" i="0" dirty="0">
                <a:solidFill>
                  <a:srgbClr val="1F1F1F"/>
                </a:solidFill>
                <a:effectLst/>
                <a:latin typeface="Source Sans Pro" panose="020B0503030403020204" pitchFamily="34" charset="0"/>
              </a:rPr>
              <a:t>Some </a:t>
            </a:r>
            <a:r>
              <a:rPr lang="en-CA" sz="1200" b="0" i="0" dirty="0" err="1">
                <a:solidFill>
                  <a:srgbClr val="1F1F1F"/>
                </a:solidFill>
                <a:effectLst/>
                <a:latin typeface="Source Sans Pro" panose="020B0503030403020204" pitchFamily="34" charset="0"/>
              </a:rPr>
              <a:t>RDBMSes</a:t>
            </a:r>
            <a:r>
              <a:rPr lang="en-CA" sz="1200" b="0" i="0" dirty="0">
                <a:solidFill>
                  <a:srgbClr val="1F1F1F"/>
                </a:solidFill>
                <a:effectLst/>
                <a:latin typeface="Source Sans Pro" panose="020B0503030403020204" pitchFamily="34" charset="0"/>
              </a:rPr>
              <a:t> provide Storage Groups. </a:t>
            </a:r>
            <a:endParaRPr lang="en-CA" sz="1200" b="0" i="0" dirty="0">
              <a:solidFill>
                <a:srgbClr val="333333"/>
              </a:solidFill>
              <a:effectLst/>
              <a:latin typeface="OpenSans"/>
            </a:endParaRPr>
          </a:p>
          <a:p>
            <a:pPr algn="l">
              <a:lnSpc>
                <a:spcPct val="150000"/>
              </a:lnSpc>
            </a:pPr>
            <a:endParaRPr lang="en-CA" sz="1200" b="0" i="0" dirty="0">
              <a:solidFill>
                <a:srgbClr val="1F1F1F"/>
              </a:solidFill>
              <a:effectLst/>
              <a:latin typeface="Source Sans Pro" panose="020B0503030403020204" pitchFamily="34" charset="0"/>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A storage group is a grouping of storage paths or containers based on similar performance characteristics.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This allows you to perform </a:t>
            </a:r>
            <a:r>
              <a:rPr lang="en-CA" sz="1200" b="1" i="0" dirty="0">
                <a:solidFill>
                  <a:srgbClr val="1F1F1F"/>
                </a:solidFill>
                <a:effectLst/>
                <a:latin typeface="Source Sans Pro" panose="020B0503030403020204" pitchFamily="34" charset="0"/>
              </a:rPr>
              <a:t>Multi-Temperature Data Management </a:t>
            </a:r>
            <a:r>
              <a:rPr lang="en-CA" sz="1200" b="0" i="0" dirty="0">
                <a:solidFill>
                  <a:srgbClr val="1F1F1F"/>
                </a:solidFill>
                <a:effectLst/>
                <a:latin typeface="Source Sans Pro" panose="020B0503030403020204" pitchFamily="34" charset="0"/>
              </a:rPr>
              <a:t>more easily. b</a:t>
            </a:r>
          </a:p>
          <a:p>
            <a:pPr marL="171450" indent="-171450" algn="l">
              <a:lnSpc>
                <a:spcPct val="150000"/>
              </a:lnSpc>
              <a:buFont typeface="Arial" panose="020B0604020202020204" pitchFamily="34" charset="0"/>
              <a:buChar char="•"/>
            </a:pPr>
            <a:r>
              <a:rPr lang="en-CA" sz="1200" dirty="0">
                <a:solidFill>
                  <a:srgbClr val="333333"/>
                </a:solidFill>
                <a:latin typeface="OpenSans"/>
              </a:rPr>
              <a:t>i</a:t>
            </a:r>
            <a:r>
              <a:rPr lang="en-CA" sz="1200" b="0" i="0" dirty="0">
                <a:solidFill>
                  <a:srgbClr val="1F1F1F"/>
                </a:solidFill>
                <a:effectLst/>
                <a:latin typeface="Source Sans Pro" panose="020B0503030403020204" pitchFamily="34" charset="0"/>
              </a:rPr>
              <a:t>n this context, temperature refers to the </a:t>
            </a:r>
            <a:r>
              <a:rPr lang="en-CA" sz="1200" b="0" i="0" dirty="0">
                <a:solidFill>
                  <a:schemeClr val="accent2">
                    <a:lumMod val="75000"/>
                  </a:schemeClr>
                </a:solidFill>
                <a:effectLst/>
                <a:latin typeface="Source Sans Pro" panose="020B0503030403020204" pitchFamily="34" charset="0"/>
              </a:rPr>
              <a:t>frequency of data access. </a:t>
            </a:r>
            <a:endParaRPr lang="en-CA" sz="1200" b="1" dirty="0">
              <a:solidFill>
                <a:schemeClr val="accent2">
                  <a:lumMod val="75000"/>
                </a:schemeClr>
              </a:solidFill>
              <a:latin typeface="OpenSans"/>
            </a:endParaRPr>
          </a:p>
          <a:p>
            <a:pPr marL="171450" indent="-171450" algn="l">
              <a:lnSpc>
                <a:spcPct val="150000"/>
              </a:lnSpc>
              <a:buFont typeface="Arial" panose="020B0604020202020204" pitchFamily="34" charset="0"/>
              <a:buChar char="•"/>
            </a:pPr>
            <a:r>
              <a:rPr lang="en-CA" sz="1200" b="1" i="0" dirty="0">
                <a:solidFill>
                  <a:srgbClr val="1F1F1F"/>
                </a:solidFill>
                <a:effectLst/>
                <a:latin typeface="Source Sans Pro" panose="020B0503030403020204" pitchFamily="34" charset="0"/>
              </a:rPr>
              <a:t>Hot data is accessed very frequently, Warm data is accessed somewhat frequently, and Cold data is accessed infrequently. </a:t>
            </a:r>
            <a:endParaRPr lang="en-CA" sz="1200" b="1"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By using storage groups, you can organize your data and storage based on temperature. </a:t>
            </a:r>
            <a:r>
              <a:rPr lang="en-CA" sz="1200" dirty="0">
                <a:solidFill>
                  <a:srgbClr val="333333"/>
                </a:solidFill>
                <a:latin typeface="OpenSans"/>
              </a:rPr>
              <a:t>i</a:t>
            </a:r>
            <a:r>
              <a:rPr lang="en-CA" sz="1200" b="0" i="0" dirty="0">
                <a:solidFill>
                  <a:srgbClr val="1F1F1F"/>
                </a:solidFill>
                <a:effectLst/>
                <a:latin typeface="Source Sans Pro" panose="020B0503030403020204" pitchFamily="34" charset="0"/>
              </a:rPr>
              <a:t>n this example, very frequently accessed hot tables can be placed in Tablespace H, which is distributed on a group of fast storage devices.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Somewhat frequently accessed tables in Tablespaces W1 and W2 can be stored on a Warm Storage Group.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And the least frequently accessed tables in Tablespace C can be stored on slower and  less expensive storage devices in a Cold Group.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Using storage groups helps with optimizing performance for frequently accessed data and reducing costs for storing infrequently accessed data.</a:t>
            </a:r>
            <a:endParaRPr lang="en-CA" sz="1200" b="0" i="0" dirty="0">
              <a:solidFill>
                <a:srgbClr val="333333"/>
              </a:solidFill>
              <a:effectLst/>
              <a:latin typeface="OpenSans"/>
            </a:endParaRPr>
          </a:p>
        </p:txBody>
      </p:sp>
    </p:spTree>
    <p:extLst>
      <p:ext uri="{BB962C8B-B14F-4D97-AF65-F5344CB8AC3E}">
        <p14:creationId xmlns:p14="http://schemas.microsoft.com/office/powerpoint/2010/main" val="667431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79F6FE-DAE9-194F-942D-666A4906DEA4}"/>
              </a:ext>
            </a:extLst>
          </p:cNvPr>
          <p:cNvPicPr>
            <a:picLocks noChangeAspect="1"/>
          </p:cNvPicPr>
          <p:nvPr/>
        </p:nvPicPr>
        <p:blipFill>
          <a:blip r:embed="rId2"/>
          <a:stretch>
            <a:fillRect/>
          </a:stretch>
        </p:blipFill>
        <p:spPr>
          <a:xfrm>
            <a:off x="155369" y="0"/>
            <a:ext cx="7772400" cy="3980474"/>
          </a:xfrm>
          <a:prstGeom prst="rect">
            <a:avLst/>
          </a:prstGeom>
        </p:spPr>
      </p:pic>
      <p:sp>
        <p:nvSpPr>
          <p:cNvPr id="4" name="TextBox 3">
            <a:extLst>
              <a:ext uri="{FF2B5EF4-FFF2-40B4-BE49-F238E27FC236}">
                <a16:creationId xmlns:a16="http://schemas.microsoft.com/office/drawing/2014/main" id="{3A4B92BB-AEDE-9F25-0513-680C0FF7A1E8}"/>
              </a:ext>
            </a:extLst>
          </p:cNvPr>
          <p:cNvSpPr txBox="1"/>
          <p:nvPr/>
        </p:nvSpPr>
        <p:spPr>
          <a:xfrm>
            <a:off x="155369" y="3980474"/>
            <a:ext cx="11672454" cy="254217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A partitioned relational database is a relational database whose data is managed across multiple database partitions. </a:t>
            </a:r>
            <a:endParaRPr lang="en-CA"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You can partition tables that need to contain very large quantities of data into multiple logical partitions, with each partition containing a subset of the overall data.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Database partitioning is used in scenarios that involve very large volumes of data, such as data warehousing and data analysis for business intelligence.</a:t>
            </a:r>
            <a:endParaRPr lang="en-CA" b="0" i="0" dirty="0">
              <a:solidFill>
                <a:srgbClr val="333333"/>
              </a:solidFill>
              <a:effectLst/>
              <a:latin typeface="OpenSans"/>
            </a:endParaRPr>
          </a:p>
        </p:txBody>
      </p:sp>
    </p:spTree>
    <p:extLst>
      <p:ext uri="{BB962C8B-B14F-4D97-AF65-F5344CB8AC3E}">
        <p14:creationId xmlns:p14="http://schemas.microsoft.com/office/powerpoint/2010/main" val="2851416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8727B8-8EA2-4C83-88CF-6621C89C8835}"/>
              </a:ext>
            </a:extLst>
          </p:cNvPr>
          <p:cNvPicPr>
            <a:picLocks noChangeAspect="1"/>
          </p:cNvPicPr>
          <p:nvPr/>
        </p:nvPicPr>
        <p:blipFill>
          <a:blip r:embed="rId2"/>
          <a:stretch>
            <a:fillRect/>
          </a:stretch>
        </p:blipFill>
        <p:spPr>
          <a:xfrm>
            <a:off x="2213519" y="1183327"/>
            <a:ext cx="7764962" cy="3804310"/>
          </a:xfrm>
          <a:prstGeom prst="rect">
            <a:avLst/>
          </a:prstGeom>
        </p:spPr>
      </p:pic>
    </p:spTree>
    <p:extLst>
      <p:ext uri="{BB962C8B-B14F-4D97-AF65-F5344CB8AC3E}">
        <p14:creationId xmlns:p14="http://schemas.microsoft.com/office/powerpoint/2010/main" val="2107787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128AA-0441-9C92-2D4F-1D975F3A72EB}"/>
              </a:ext>
            </a:extLst>
          </p:cNvPr>
          <p:cNvSpPr txBox="1"/>
          <p:nvPr/>
        </p:nvSpPr>
        <p:spPr>
          <a:xfrm>
            <a:off x="3918857" y="2493818"/>
            <a:ext cx="3626185" cy="400110"/>
          </a:xfrm>
          <a:prstGeom prst="rect">
            <a:avLst/>
          </a:prstGeom>
          <a:noFill/>
        </p:spPr>
        <p:txBody>
          <a:bodyPr wrap="none" rtlCol="0">
            <a:spAutoFit/>
          </a:bodyPr>
          <a:lstStyle/>
          <a:p>
            <a:r>
              <a:rPr lang="en-US" sz="2000" b="1" dirty="0"/>
              <a:t>Database Management Lifecycle</a:t>
            </a:r>
          </a:p>
        </p:txBody>
      </p:sp>
      <p:pic>
        <p:nvPicPr>
          <p:cNvPr id="3" name="Picture 2">
            <a:extLst>
              <a:ext uri="{FF2B5EF4-FFF2-40B4-BE49-F238E27FC236}">
                <a16:creationId xmlns:a16="http://schemas.microsoft.com/office/drawing/2014/main" id="{C89AAFE3-2879-8B11-7EB5-D3CA98AA92E7}"/>
              </a:ext>
            </a:extLst>
          </p:cNvPr>
          <p:cNvPicPr>
            <a:picLocks noChangeAspect="1"/>
          </p:cNvPicPr>
          <p:nvPr/>
        </p:nvPicPr>
        <p:blipFill>
          <a:blip r:embed="rId2"/>
          <a:stretch>
            <a:fillRect/>
          </a:stretch>
        </p:blipFill>
        <p:spPr>
          <a:xfrm>
            <a:off x="2928422" y="3013899"/>
            <a:ext cx="5816870" cy="1961903"/>
          </a:xfrm>
          <a:prstGeom prst="rect">
            <a:avLst/>
          </a:prstGeom>
        </p:spPr>
      </p:pic>
    </p:spTree>
    <p:extLst>
      <p:ext uri="{BB962C8B-B14F-4D97-AF65-F5344CB8AC3E}">
        <p14:creationId xmlns:p14="http://schemas.microsoft.com/office/powerpoint/2010/main" val="192292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A546D-1C42-5CAF-4DA2-6CA7163473C6}"/>
              </a:ext>
            </a:extLst>
          </p:cNvPr>
          <p:cNvPicPr>
            <a:picLocks noChangeAspect="1"/>
          </p:cNvPicPr>
          <p:nvPr/>
        </p:nvPicPr>
        <p:blipFill>
          <a:blip r:embed="rId2"/>
          <a:stretch>
            <a:fillRect/>
          </a:stretch>
        </p:blipFill>
        <p:spPr>
          <a:xfrm>
            <a:off x="3146961" y="0"/>
            <a:ext cx="4488873" cy="3134050"/>
          </a:xfrm>
          <a:prstGeom prst="rect">
            <a:avLst/>
          </a:prstGeom>
        </p:spPr>
      </p:pic>
      <p:pic>
        <p:nvPicPr>
          <p:cNvPr id="3" name="Picture 2">
            <a:extLst>
              <a:ext uri="{FF2B5EF4-FFF2-40B4-BE49-F238E27FC236}">
                <a16:creationId xmlns:a16="http://schemas.microsoft.com/office/drawing/2014/main" id="{6DCAC200-FAC4-AB8B-FFD4-51034CCC822F}"/>
              </a:ext>
            </a:extLst>
          </p:cNvPr>
          <p:cNvPicPr>
            <a:picLocks noChangeAspect="1"/>
          </p:cNvPicPr>
          <p:nvPr/>
        </p:nvPicPr>
        <p:blipFill>
          <a:blip r:embed="rId3"/>
          <a:stretch>
            <a:fillRect/>
          </a:stretch>
        </p:blipFill>
        <p:spPr>
          <a:xfrm>
            <a:off x="0" y="3336967"/>
            <a:ext cx="5731832" cy="2978077"/>
          </a:xfrm>
          <a:prstGeom prst="rect">
            <a:avLst/>
          </a:prstGeom>
        </p:spPr>
      </p:pic>
      <p:pic>
        <p:nvPicPr>
          <p:cNvPr id="4" name="Picture 3">
            <a:extLst>
              <a:ext uri="{FF2B5EF4-FFF2-40B4-BE49-F238E27FC236}">
                <a16:creationId xmlns:a16="http://schemas.microsoft.com/office/drawing/2014/main" id="{6328BE70-D1F6-336F-F078-4AC2E7E252C2}"/>
              </a:ext>
            </a:extLst>
          </p:cNvPr>
          <p:cNvPicPr>
            <a:picLocks noChangeAspect="1"/>
          </p:cNvPicPr>
          <p:nvPr/>
        </p:nvPicPr>
        <p:blipFill>
          <a:blip r:embed="rId4"/>
          <a:stretch>
            <a:fillRect/>
          </a:stretch>
        </p:blipFill>
        <p:spPr>
          <a:xfrm>
            <a:off x="5836485" y="3336967"/>
            <a:ext cx="6118007" cy="2978077"/>
          </a:xfrm>
          <a:prstGeom prst="rect">
            <a:avLst/>
          </a:prstGeom>
        </p:spPr>
      </p:pic>
    </p:spTree>
    <p:extLst>
      <p:ext uri="{BB962C8B-B14F-4D97-AF65-F5344CB8AC3E}">
        <p14:creationId xmlns:p14="http://schemas.microsoft.com/office/powerpoint/2010/main" val="3239228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C80B66-F975-0228-1395-95DE9E9C75AE}"/>
              </a:ext>
            </a:extLst>
          </p:cNvPr>
          <p:cNvPicPr>
            <a:picLocks noChangeAspect="1"/>
          </p:cNvPicPr>
          <p:nvPr/>
        </p:nvPicPr>
        <p:blipFill>
          <a:blip r:embed="rId2"/>
          <a:stretch>
            <a:fillRect/>
          </a:stretch>
        </p:blipFill>
        <p:spPr>
          <a:xfrm>
            <a:off x="0" y="145638"/>
            <a:ext cx="6219865" cy="2832100"/>
          </a:xfrm>
          <a:prstGeom prst="rect">
            <a:avLst/>
          </a:prstGeom>
        </p:spPr>
      </p:pic>
      <p:pic>
        <p:nvPicPr>
          <p:cNvPr id="3" name="Picture 2">
            <a:extLst>
              <a:ext uri="{FF2B5EF4-FFF2-40B4-BE49-F238E27FC236}">
                <a16:creationId xmlns:a16="http://schemas.microsoft.com/office/drawing/2014/main" id="{3BE39FFC-2C46-3C8A-3484-ACC615F4DEA3}"/>
              </a:ext>
            </a:extLst>
          </p:cNvPr>
          <p:cNvPicPr>
            <a:picLocks noChangeAspect="1"/>
          </p:cNvPicPr>
          <p:nvPr/>
        </p:nvPicPr>
        <p:blipFill>
          <a:blip r:embed="rId3"/>
          <a:stretch>
            <a:fillRect/>
          </a:stretch>
        </p:blipFill>
        <p:spPr>
          <a:xfrm>
            <a:off x="0" y="3036042"/>
            <a:ext cx="6709558" cy="3821958"/>
          </a:xfrm>
          <a:prstGeom prst="rect">
            <a:avLst/>
          </a:prstGeom>
        </p:spPr>
      </p:pic>
      <p:sp>
        <p:nvSpPr>
          <p:cNvPr id="4" name="TextBox 3">
            <a:extLst>
              <a:ext uri="{FF2B5EF4-FFF2-40B4-BE49-F238E27FC236}">
                <a16:creationId xmlns:a16="http://schemas.microsoft.com/office/drawing/2014/main" id="{0A31840F-B561-F26F-4181-67B14354712A}"/>
              </a:ext>
            </a:extLst>
          </p:cNvPr>
          <p:cNvSpPr txBox="1"/>
          <p:nvPr/>
        </p:nvSpPr>
        <p:spPr>
          <a:xfrm>
            <a:off x="6852063" y="145638"/>
            <a:ext cx="5189516" cy="6555641"/>
          </a:xfrm>
          <a:prstGeom prst="rect">
            <a:avLst/>
          </a:prstGeom>
          <a:noFill/>
        </p:spPr>
        <p:txBody>
          <a:bodyPr wrap="square" rtlCol="0">
            <a:spAutoFit/>
          </a:bodyPr>
          <a:lstStyle/>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A database model represents the design of a database: which instance contains which databases and tables, how the tables relate to each other, how users access the data, and so on. </a:t>
            </a:r>
          </a:p>
          <a:p>
            <a:pPr algn="l"/>
            <a:endParaRPr lang="en-CA" sz="1400" dirty="0">
              <a:solidFill>
                <a:srgbClr val="333333"/>
              </a:solidFill>
              <a:latin typeface="OpenSans"/>
            </a:endParaRPr>
          </a:p>
          <a:p>
            <a:pPr algn="l"/>
            <a:endParaRPr lang="en-CA" sz="1400" dirty="0">
              <a:solidFill>
                <a:srgbClr val="333333"/>
              </a:solidFill>
              <a:latin typeface="OpenSans"/>
            </a:endParaRPr>
          </a:p>
          <a:p>
            <a:pPr algn="l"/>
            <a:endParaRPr lang="en-CA" sz="1400" dirty="0">
              <a:solidFill>
                <a:srgbClr val="333333"/>
              </a:solidFill>
              <a:latin typeface="OpenSans"/>
            </a:endParaRPr>
          </a:p>
          <a:p>
            <a:pPr algn="l"/>
            <a:endParaRPr lang="en-CA" sz="1400" dirty="0">
              <a:solidFill>
                <a:srgbClr val="333333"/>
              </a:solidFill>
              <a:latin typeface="OpenSans"/>
            </a:endParaRPr>
          </a:p>
          <a:p>
            <a:pPr algn="l"/>
            <a:endParaRPr lang="en-CA" sz="1400" dirty="0">
              <a:solidFill>
                <a:srgbClr val="333333"/>
              </a:solidFill>
              <a:latin typeface="OpenSans"/>
            </a:endParaRPr>
          </a:p>
          <a:p>
            <a:pPr algn="l"/>
            <a:endParaRPr lang="en-CA" sz="1400" dirty="0">
              <a:solidFill>
                <a:srgbClr val="333333"/>
              </a:solidFill>
              <a:latin typeface="OpenSans"/>
            </a:endParaRPr>
          </a:p>
          <a:p>
            <a:pPr algn="l"/>
            <a:endParaRPr lang="en-CA" sz="1400" dirty="0">
              <a:solidFill>
                <a:srgbClr val="333333"/>
              </a:solidFill>
              <a:latin typeface="OpenSans"/>
            </a:endParaRPr>
          </a:p>
          <a:p>
            <a:pPr algn="l"/>
            <a:endParaRPr lang="en-CA" sz="1400" dirty="0">
              <a:solidFill>
                <a:srgbClr val="333333"/>
              </a:solidFill>
              <a:latin typeface="OpenSans"/>
            </a:endParaRPr>
          </a:p>
          <a:p>
            <a:pPr algn="l"/>
            <a:endParaRPr lang="en-CA" sz="1400" dirty="0">
              <a:solidFill>
                <a:srgbClr val="333333"/>
              </a:solidFill>
              <a:latin typeface="OpenSans"/>
            </a:endParaRPr>
          </a:p>
          <a:p>
            <a:pPr algn="l"/>
            <a:endParaRPr lang="en-CA" sz="1400" dirty="0">
              <a:solidFill>
                <a:srgbClr val="333333"/>
              </a:solidFill>
              <a:latin typeface="OpenSans"/>
            </a:endParaRPr>
          </a:p>
          <a:p>
            <a:pPr algn="l"/>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Database Architects and DBAs model the databases and their objects with the help of Entity Relationship Diagrams or ERDs.</a:t>
            </a:r>
          </a:p>
          <a:p>
            <a:pPr algn="l"/>
            <a:r>
              <a:rPr lang="en-CA" sz="1400" b="0" i="0" dirty="0">
                <a:solidFill>
                  <a:srgbClr val="1F1F1F"/>
                </a:solidFill>
                <a:effectLst/>
                <a:latin typeface="Source Sans Pro" panose="020B0503030403020204" pitchFamily="34" charset="0"/>
              </a:rPr>
              <a:t> </a:t>
            </a: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In self-managed environments such as on-premise databases, DBAs also need to consider size, capacity, and growth.</a:t>
            </a:r>
          </a:p>
          <a:p>
            <a:pPr marL="285750" indent="-285750" algn="l">
              <a:buFont typeface="Arial" panose="020B0604020202020204" pitchFamily="34" charset="0"/>
              <a:buChar char="•"/>
            </a:pPr>
            <a:endParaRPr lang="en-CA" sz="1400"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They determine appropriate server resources like storage space, memory, processing power, and log file size. </a:t>
            </a:r>
          </a:p>
          <a:p>
            <a:pPr marL="285750" indent="-285750" algn="l">
              <a:buFont typeface="Arial" panose="020B0604020202020204" pitchFamily="34" charset="0"/>
              <a:buChar char="•"/>
            </a:pP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They also need to plan for how database objects are physically stored. </a:t>
            </a:r>
          </a:p>
          <a:p>
            <a:pPr marL="285750" indent="-285750" algn="l">
              <a:buFont typeface="Arial" panose="020B0604020202020204" pitchFamily="34" charset="0"/>
              <a:buChar char="•"/>
            </a:pPr>
            <a:endParaRPr lang="en-CA" sz="1400"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DBAs can choose to store frequently used data on a high-speed disk array or to store indexes separately from the data for better performance.</a:t>
            </a:r>
            <a:endParaRPr lang="en-CA" sz="1400" b="0" i="0" dirty="0">
              <a:solidFill>
                <a:srgbClr val="333333"/>
              </a:solidFill>
              <a:effectLst/>
              <a:latin typeface="OpenSans"/>
            </a:endParaRPr>
          </a:p>
          <a:p>
            <a:endParaRPr lang="en-US" sz="1400" dirty="0"/>
          </a:p>
        </p:txBody>
      </p:sp>
    </p:spTree>
    <p:extLst>
      <p:ext uri="{BB962C8B-B14F-4D97-AF65-F5344CB8AC3E}">
        <p14:creationId xmlns:p14="http://schemas.microsoft.com/office/powerpoint/2010/main" val="1490012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4FC7B-3C98-81A8-AEAF-C4DF9BAEE1B3}"/>
              </a:ext>
            </a:extLst>
          </p:cNvPr>
          <p:cNvPicPr>
            <a:picLocks noChangeAspect="1"/>
          </p:cNvPicPr>
          <p:nvPr/>
        </p:nvPicPr>
        <p:blipFill>
          <a:blip r:embed="rId2"/>
          <a:stretch>
            <a:fillRect/>
          </a:stretch>
        </p:blipFill>
        <p:spPr>
          <a:xfrm>
            <a:off x="0" y="0"/>
            <a:ext cx="7065211" cy="2807368"/>
          </a:xfrm>
          <a:prstGeom prst="rect">
            <a:avLst/>
          </a:prstGeom>
        </p:spPr>
      </p:pic>
      <p:pic>
        <p:nvPicPr>
          <p:cNvPr id="3" name="Picture 2">
            <a:extLst>
              <a:ext uri="{FF2B5EF4-FFF2-40B4-BE49-F238E27FC236}">
                <a16:creationId xmlns:a16="http://schemas.microsoft.com/office/drawing/2014/main" id="{F0AEF76B-17D1-BEAC-8F3E-241CA3431623}"/>
              </a:ext>
            </a:extLst>
          </p:cNvPr>
          <p:cNvPicPr>
            <a:picLocks noChangeAspect="1"/>
          </p:cNvPicPr>
          <p:nvPr/>
        </p:nvPicPr>
        <p:blipFill>
          <a:blip r:embed="rId3"/>
          <a:stretch>
            <a:fillRect/>
          </a:stretch>
        </p:blipFill>
        <p:spPr>
          <a:xfrm>
            <a:off x="0" y="3811432"/>
            <a:ext cx="3906982" cy="3046568"/>
          </a:xfrm>
          <a:prstGeom prst="rect">
            <a:avLst/>
          </a:prstGeom>
        </p:spPr>
      </p:pic>
      <p:pic>
        <p:nvPicPr>
          <p:cNvPr id="4" name="Picture 3">
            <a:extLst>
              <a:ext uri="{FF2B5EF4-FFF2-40B4-BE49-F238E27FC236}">
                <a16:creationId xmlns:a16="http://schemas.microsoft.com/office/drawing/2014/main" id="{FE8A3247-E9B5-06FA-E939-4C4B1A6530D4}"/>
              </a:ext>
            </a:extLst>
          </p:cNvPr>
          <p:cNvPicPr>
            <a:picLocks noChangeAspect="1"/>
          </p:cNvPicPr>
          <p:nvPr/>
        </p:nvPicPr>
        <p:blipFill>
          <a:blip r:embed="rId4"/>
          <a:stretch>
            <a:fillRect/>
          </a:stretch>
        </p:blipFill>
        <p:spPr>
          <a:xfrm>
            <a:off x="4153807" y="3811432"/>
            <a:ext cx="6235700" cy="3022600"/>
          </a:xfrm>
          <a:prstGeom prst="rect">
            <a:avLst/>
          </a:prstGeom>
        </p:spPr>
      </p:pic>
    </p:spTree>
    <p:extLst>
      <p:ext uri="{BB962C8B-B14F-4D97-AF65-F5344CB8AC3E}">
        <p14:creationId xmlns:p14="http://schemas.microsoft.com/office/powerpoint/2010/main" val="153128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6D3031-8732-F3CF-68F5-9F4E46089585}"/>
              </a:ext>
            </a:extLst>
          </p:cNvPr>
          <p:cNvPicPr>
            <a:picLocks noChangeAspect="1"/>
          </p:cNvPicPr>
          <p:nvPr/>
        </p:nvPicPr>
        <p:blipFill>
          <a:blip r:embed="rId2"/>
          <a:stretch>
            <a:fillRect/>
          </a:stretch>
        </p:blipFill>
        <p:spPr>
          <a:xfrm>
            <a:off x="2007919" y="1480718"/>
            <a:ext cx="7772400" cy="3896563"/>
          </a:xfrm>
          <a:prstGeom prst="rect">
            <a:avLst/>
          </a:prstGeom>
        </p:spPr>
      </p:pic>
    </p:spTree>
    <p:extLst>
      <p:ext uri="{BB962C8B-B14F-4D97-AF65-F5344CB8AC3E}">
        <p14:creationId xmlns:p14="http://schemas.microsoft.com/office/powerpoint/2010/main" val="1452565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6506C1-5ED7-D387-31EC-1220692A5134}"/>
              </a:ext>
            </a:extLst>
          </p:cNvPr>
          <p:cNvSpPr txBox="1"/>
          <p:nvPr/>
        </p:nvSpPr>
        <p:spPr>
          <a:xfrm>
            <a:off x="4289672" y="1947554"/>
            <a:ext cx="3612656" cy="461665"/>
          </a:xfrm>
          <a:prstGeom prst="rect">
            <a:avLst/>
          </a:prstGeom>
          <a:noFill/>
        </p:spPr>
        <p:txBody>
          <a:bodyPr wrap="none" rtlCol="0">
            <a:spAutoFit/>
          </a:bodyPr>
          <a:lstStyle/>
          <a:p>
            <a:r>
              <a:rPr lang="en-US" sz="2400" b="1" dirty="0"/>
              <a:t>Server Objects &amp; Hierarchy</a:t>
            </a:r>
          </a:p>
        </p:txBody>
      </p:sp>
      <p:pic>
        <p:nvPicPr>
          <p:cNvPr id="3" name="Picture 2">
            <a:extLst>
              <a:ext uri="{FF2B5EF4-FFF2-40B4-BE49-F238E27FC236}">
                <a16:creationId xmlns:a16="http://schemas.microsoft.com/office/drawing/2014/main" id="{E453FAA2-A94F-57F8-6953-3568A46E4C41}"/>
              </a:ext>
            </a:extLst>
          </p:cNvPr>
          <p:cNvPicPr>
            <a:picLocks noChangeAspect="1"/>
          </p:cNvPicPr>
          <p:nvPr/>
        </p:nvPicPr>
        <p:blipFill>
          <a:blip r:embed="rId2"/>
          <a:stretch>
            <a:fillRect/>
          </a:stretch>
        </p:blipFill>
        <p:spPr>
          <a:xfrm>
            <a:off x="2209800" y="3429000"/>
            <a:ext cx="7772400" cy="2707240"/>
          </a:xfrm>
          <a:prstGeom prst="rect">
            <a:avLst/>
          </a:prstGeom>
        </p:spPr>
      </p:pic>
    </p:spTree>
    <p:extLst>
      <p:ext uri="{BB962C8B-B14F-4D97-AF65-F5344CB8AC3E}">
        <p14:creationId xmlns:p14="http://schemas.microsoft.com/office/powerpoint/2010/main" val="341349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A54461-A889-034E-AF18-11F823224C3D}"/>
              </a:ext>
            </a:extLst>
          </p:cNvPr>
          <p:cNvPicPr>
            <a:picLocks noChangeAspect="1"/>
          </p:cNvPicPr>
          <p:nvPr/>
        </p:nvPicPr>
        <p:blipFill>
          <a:blip r:embed="rId2"/>
          <a:stretch>
            <a:fillRect/>
          </a:stretch>
        </p:blipFill>
        <p:spPr>
          <a:xfrm>
            <a:off x="190994" y="512472"/>
            <a:ext cx="11043567" cy="5318312"/>
          </a:xfrm>
          <a:prstGeom prst="rect">
            <a:avLst/>
          </a:prstGeom>
        </p:spPr>
      </p:pic>
    </p:spTree>
    <p:extLst>
      <p:ext uri="{BB962C8B-B14F-4D97-AF65-F5344CB8AC3E}">
        <p14:creationId xmlns:p14="http://schemas.microsoft.com/office/powerpoint/2010/main" val="1068308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16697</TotalTime>
  <Words>1767</Words>
  <Application>Microsoft Macintosh PowerPoint</Application>
  <PresentationFormat>Widescreen</PresentationFormat>
  <Paragraphs>116</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OpenSans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48</cp:revision>
  <dcterms:created xsi:type="dcterms:W3CDTF">2023-05-06T23:06:08Z</dcterms:created>
  <dcterms:modified xsi:type="dcterms:W3CDTF">2023-06-02T17:25:30Z</dcterms:modified>
</cp:coreProperties>
</file>